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1"/>
  </p:sldMasterIdLst>
  <p:notesMasterIdLst>
    <p:notesMasterId r:id="rId32"/>
  </p:notesMasterIdLst>
  <p:sldIdLst>
    <p:sldId id="257" r:id="rId2"/>
    <p:sldId id="261" r:id="rId3"/>
    <p:sldId id="258" r:id="rId4"/>
    <p:sldId id="259" r:id="rId5"/>
    <p:sldId id="266" r:id="rId6"/>
    <p:sldId id="267" r:id="rId7"/>
    <p:sldId id="268" r:id="rId8"/>
    <p:sldId id="269" r:id="rId9"/>
    <p:sldId id="270" r:id="rId10"/>
    <p:sldId id="260" r:id="rId11"/>
    <p:sldId id="262" r:id="rId12"/>
    <p:sldId id="263" r:id="rId13"/>
    <p:sldId id="272" r:id="rId14"/>
    <p:sldId id="285" r:id="rId15"/>
    <p:sldId id="264" r:id="rId16"/>
    <p:sldId id="273" r:id="rId17"/>
    <p:sldId id="286" r:id="rId18"/>
    <p:sldId id="287" r:id="rId19"/>
    <p:sldId id="274" r:id="rId20"/>
    <p:sldId id="288" r:id="rId21"/>
    <p:sldId id="276" r:id="rId22"/>
    <p:sldId id="289" r:id="rId23"/>
    <p:sldId id="278" r:id="rId24"/>
    <p:sldId id="279" r:id="rId25"/>
    <p:sldId id="281" r:id="rId26"/>
    <p:sldId id="282" r:id="rId27"/>
    <p:sldId id="283" r:id="rId28"/>
    <p:sldId id="284" r:id="rId29"/>
    <p:sldId id="265" r:id="rId30"/>
    <p:sldId id="29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960" userDrawn="1">
          <p15:clr>
            <a:srgbClr val="A4A3A4"/>
          </p15:clr>
        </p15:guide>
        <p15:guide id="2" orient="horz"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beebula Zakariyah" initials="HZ" lastIdx="1" clrIdx="0">
    <p:extLst>
      <p:ext uri="{19B8F6BF-5375-455C-9EA6-DF929625EA0E}">
        <p15:presenceInfo xmlns:p15="http://schemas.microsoft.com/office/powerpoint/2012/main" userId="d6c39cea16decff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616" y="52"/>
      </p:cViewPr>
      <p:guideLst>
        <p:guide pos="3960"/>
        <p:guide orient="horz"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6-08T21:24:04.284" idx="1">
    <p:pos x="10" y="10"/>
    <p:text/>
    <p:extLst>
      <p:ext uri="{C676402C-5697-4E1C-873F-D02D1690AC5C}">
        <p15:threadingInfo xmlns:p15="http://schemas.microsoft.com/office/powerpoint/2012/main" timeZoneBias="-48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683759-2906-48FF-8359-48E074B23B19}" type="doc">
      <dgm:prSet loTypeId="urn:microsoft.com/office/officeart/2005/8/layout/hProcess9" loCatId="process" qsTypeId="urn:microsoft.com/office/officeart/2005/8/quickstyle/simple5" qsCatId="simple" csTypeId="urn:microsoft.com/office/officeart/2005/8/colors/accent1_2" csCatId="accent1" phldr="1"/>
      <dgm:spPr/>
    </dgm:pt>
    <dgm:pt modelId="{CDDAA854-8F7B-4D6F-BCF1-BE1BCE46ED4C}">
      <dgm:prSet phldrT="[Text]"/>
      <dgm:spPr/>
      <dgm:t>
        <a:bodyPr/>
        <a:lstStyle/>
        <a:p>
          <a:r>
            <a:rPr lang="en-US" dirty="0"/>
            <a:t>COVID-19, first arrived on Malaysian shores on 25 January 2020.</a:t>
          </a:r>
          <a:endParaRPr lang="en-PH" dirty="0"/>
        </a:p>
      </dgm:t>
    </dgm:pt>
    <dgm:pt modelId="{6F0C6502-8D48-41EE-B7AA-35F90690BA4C}" type="parTrans" cxnId="{493ABE35-2F7B-467A-8975-16E2ABCEA8AD}">
      <dgm:prSet/>
      <dgm:spPr/>
      <dgm:t>
        <a:bodyPr/>
        <a:lstStyle/>
        <a:p>
          <a:endParaRPr lang="en-PH"/>
        </a:p>
      </dgm:t>
    </dgm:pt>
    <dgm:pt modelId="{063B060D-FE41-46FF-891E-52DAF50B8906}" type="sibTrans" cxnId="{493ABE35-2F7B-467A-8975-16E2ABCEA8AD}">
      <dgm:prSet/>
      <dgm:spPr/>
      <dgm:t>
        <a:bodyPr/>
        <a:lstStyle/>
        <a:p>
          <a:endParaRPr lang="en-PH"/>
        </a:p>
      </dgm:t>
    </dgm:pt>
    <dgm:pt modelId="{7F815FB9-348F-46D0-ADE2-E0BF0BABA2A7}">
      <dgm:prSet phldrT="[Text]"/>
      <dgm:spPr/>
      <dgm:t>
        <a:bodyPr/>
        <a:lstStyle/>
        <a:p>
          <a:r>
            <a:rPr lang="en-US" dirty="0"/>
            <a:t>A month later in February, case numbers inched up to 22 positive cases</a:t>
          </a:r>
          <a:endParaRPr lang="en-PH" dirty="0"/>
        </a:p>
      </dgm:t>
    </dgm:pt>
    <dgm:pt modelId="{4EF005EB-1ADC-4E16-BF6B-9315D919E023}" type="parTrans" cxnId="{848D2E58-56E4-4A55-A9C7-70BA29083ECB}">
      <dgm:prSet/>
      <dgm:spPr/>
      <dgm:t>
        <a:bodyPr/>
        <a:lstStyle/>
        <a:p>
          <a:endParaRPr lang="en-PH"/>
        </a:p>
      </dgm:t>
    </dgm:pt>
    <dgm:pt modelId="{87FFBAD3-230C-46D2-9E50-76BC4CC7D06D}" type="sibTrans" cxnId="{848D2E58-56E4-4A55-A9C7-70BA29083ECB}">
      <dgm:prSet/>
      <dgm:spPr/>
      <dgm:t>
        <a:bodyPr/>
        <a:lstStyle/>
        <a:p>
          <a:endParaRPr lang="en-PH"/>
        </a:p>
      </dgm:t>
    </dgm:pt>
    <dgm:pt modelId="{4D194FD6-71AC-4FB7-948E-A924222A7DD6}">
      <dgm:prSet phldrT="[Text]"/>
      <dgm:spPr/>
      <dgm:t>
        <a:bodyPr/>
        <a:lstStyle/>
        <a:p>
          <a:r>
            <a:rPr lang="en-US" dirty="0"/>
            <a:t>FROM EPIDEMIC TO PANDEMIC</a:t>
          </a:r>
          <a:endParaRPr lang="en-PH" dirty="0"/>
        </a:p>
      </dgm:t>
    </dgm:pt>
    <dgm:pt modelId="{96386082-4469-4049-9146-331716A86453}" type="parTrans" cxnId="{A5C068E8-80C7-47FF-877F-3B9D7A8B452D}">
      <dgm:prSet/>
      <dgm:spPr/>
      <dgm:t>
        <a:bodyPr/>
        <a:lstStyle/>
        <a:p>
          <a:endParaRPr lang="en-PH"/>
        </a:p>
      </dgm:t>
    </dgm:pt>
    <dgm:pt modelId="{2941F563-0557-4F12-B8D3-017F2F842FD7}" type="sibTrans" cxnId="{A5C068E8-80C7-47FF-877F-3B9D7A8B452D}">
      <dgm:prSet/>
      <dgm:spPr/>
      <dgm:t>
        <a:bodyPr/>
        <a:lstStyle/>
        <a:p>
          <a:endParaRPr lang="en-PH"/>
        </a:p>
      </dgm:t>
    </dgm:pt>
    <dgm:pt modelId="{DA7C1A88-ED4B-42C4-889D-F5293186FA34}">
      <dgm:prSet phldrT="[Text]"/>
      <dgm:spPr/>
      <dgm:t>
        <a:bodyPr/>
        <a:lstStyle/>
        <a:p>
          <a:r>
            <a:rPr lang="en-US" dirty="0"/>
            <a:t>In response, Malaysian authorities issued a two-week </a:t>
          </a:r>
          <a:r>
            <a:rPr lang="en-US" b="1" u="sng" dirty="0">
              <a:solidFill>
                <a:schemeClr val="bg1"/>
              </a:solidFill>
            </a:rPr>
            <a:t>Movement Control Order (MCO) </a:t>
          </a:r>
          <a:r>
            <a:rPr lang="en-US" dirty="0"/>
            <a:t>on 18 March 2020.</a:t>
          </a:r>
          <a:endParaRPr lang="en-PH" dirty="0"/>
        </a:p>
      </dgm:t>
    </dgm:pt>
    <dgm:pt modelId="{BB31EEC2-E5E2-483F-9934-95B5683EE9A2}" type="parTrans" cxnId="{2435448D-1398-4821-BAF3-2372E69DCC92}">
      <dgm:prSet/>
      <dgm:spPr/>
      <dgm:t>
        <a:bodyPr/>
        <a:lstStyle/>
        <a:p>
          <a:endParaRPr lang="en-PH"/>
        </a:p>
      </dgm:t>
    </dgm:pt>
    <dgm:pt modelId="{0F2B7C1D-3E26-4F4B-811A-6C9977A5C4DF}" type="sibTrans" cxnId="{2435448D-1398-4821-BAF3-2372E69DCC92}">
      <dgm:prSet/>
      <dgm:spPr/>
      <dgm:t>
        <a:bodyPr/>
        <a:lstStyle/>
        <a:p>
          <a:endParaRPr lang="en-PH"/>
        </a:p>
      </dgm:t>
    </dgm:pt>
    <dgm:pt modelId="{E7EAED42-4C1E-438D-9115-B0CE8F944EFA}" type="pres">
      <dgm:prSet presAssocID="{3B683759-2906-48FF-8359-48E074B23B19}" presName="CompostProcess" presStyleCnt="0">
        <dgm:presLayoutVars>
          <dgm:dir/>
          <dgm:resizeHandles val="exact"/>
        </dgm:presLayoutVars>
      </dgm:prSet>
      <dgm:spPr/>
    </dgm:pt>
    <dgm:pt modelId="{5BC91566-EAB9-45F5-82E6-0906C8326788}" type="pres">
      <dgm:prSet presAssocID="{3B683759-2906-48FF-8359-48E074B23B19}" presName="arrow" presStyleLbl="bgShp" presStyleIdx="0" presStyleCnt="1"/>
      <dgm:spPr/>
    </dgm:pt>
    <dgm:pt modelId="{989CBE78-D2C4-429C-AC86-89ADB80BF245}" type="pres">
      <dgm:prSet presAssocID="{3B683759-2906-48FF-8359-48E074B23B19}" presName="linearProcess" presStyleCnt="0"/>
      <dgm:spPr/>
    </dgm:pt>
    <dgm:pt modelId="{A80A1CA8-3DCE-4491-9AB4-C6290596AEA0}" type="pres">
      <dgm:prSet presAssocID="{CDDAA854-8F7B-4D6F-BCF1-BE1BCE46ED4C}" presName="textNode" presStyleLbl="node1" presStyleIdx="0" presStyleCnt="4" custScaleX="221495">
        <dgm:presLayoutVars>
          <dgm:bulletEnabled val="1"/>
        </dgm:presLayoutVars>
      </dgm:prSet>
      <dgm:spPr/>
    </dgm:pt>
    <dgm:pt modelId="{AC66BC39-969F-4FC8-8B44-C8F8D3750B34}" type="pres">
      <dgm:prSet presAssocID="{063B060D-FE41-46FF-891E-52DAF50B8906}" presName="sibTrans" presStyleCnt="0"/>
      <dgm:spPr/>
    </dgm:pt>
    <dgm:pt modelId="{2A3A0DD2-A14E-43E2-A864-E3E1143C1B3D}" type="pres">
      <dgm:prSet presAssocID="{7F815FB9-348F-46D0-ADE2-E0BF0BABA2A7}" presName="textNode" presStyleLbl="node1" presStyleIdx="1" presStyleCnt="4" custScaleX="221495">
        <dgm:presLayoutVars>
          <dgm:bulletEnabled val="1"/>
        </dgm:presLayoutVars>
      </dgm:prSet>
      <dgm:spPr/>
    </dgm:pt>
    <dgm:pt modelId="{363C16E3-0A9C-4DC8-B39F-AF2DFB1519AD}" type="pres">
      <dgm:prSet presAssocID="{87FFBAD3-230C-46D2-9E50-76BC4CC7D06D}" presName="sibTrans" presStyleCnt="0"/>
      <dgm:spPr/>
    </dgm:pt>
    <dgm:pt modelId="{B256E053-8923-4B6C-9618-1722B051410F}" type="pres">
      <dgm:prSet presAssocID="{4D194FD6-71AC-4FB7-948E-A924222A7DD6}" presName="textNode" presStyleLbl="node1" presStyleIdx="2" presStyleCnt="4" custScaleX="221495">
        <dgm:presLayoutVars>
          <dgm:bulletEnabled val="1"/>
        </dgm:presLayoutVars>
      </dgm:prSet>
      <dgm:spPr/>
    </dgm:pt>
    <dgm:pt modelId="{8C179B24-076A-40B1-BFA3-106D4A147358}" type="pres">
      <dgm:prSet presAssocID="{2941F563-0557-4F12-B8D3-017F2F842FD7}" presName="sibTrans" presStyleCnt="0"/>
      <dgm:spPr/>
    </dgm:pt>
    <dgm:pt modelId="{E469DC96-A4B0-48CF-A472-88D11D2C609B}" type="pres">
      <dgm:prSet presAssocID="{DA7C1A88-ED4B-42C4-889D-F5293186FA34}" presName="textNode" presStyleLbl="node1" presStyleIdx="3" presStyleCnt="4" custScaleX="221495" custScaleY="155017">
        <dgm:presLayoutVars>
          <dgm:bulletEnabled val="1"/>
        </dgm:presLayoutVars>
      </dgm:prSet>
      <dgm:spPr/>
    </dgm:pt>
  </dgm:ptLst>
  <dgm:cxnLst>
    <dgm:cxn modelId="{C4A6D088-0633-4317-B2A6-C827F1F87738}" type="presOf" srcId="{CDDAA854-8F7B-4D6F-BCF1-BE1BCE46ED4C}" destId="{A80A1CA8-3DCE-4491-9AB4-C6290596AEA0}" srcOrd="0" destOrd="0" presId="urn:microsoft.com/office/officeart/2005/8/layout/hProcess9"/>
    <dgm:cxn modelId="{10ABCE9B-E846-48E7-B99D-FC5C95B5906D}" type="presOf" srcId="{DA7C1A88-ED4B-42C4-889D-F5293186FA34}" destId="{E469DC96-A4B0-48CF-A472-88D11D2C609B}" srcOrd="0" destOrd="0" presId="urn:microsoft.com/office/officeart/2005/8/layout/hProcess9"/>
    <dgm:cxn modelId="{A5C068E8-80C7-47FF-877F-3B9D7A8B452D}" srcId="{3B683759-2906-48FF-8359-48E074B23B19}" destId="{4D194FD6-71AC-4FB7-948E-A924222A7DD6}" srcOrd="2" destOrd="0" parTransId="{96386082-4469-4049-9146-331716A86453}" sibTransId="{2941F563-0557-4F12-B8D3-017F2F842FD7}"/>
    <dgm:cxn modelId="{493ABE35-2F7B-467A-8975-16E2ABCEA8AD}" srcId="{3B683759-2906-48FF-8359-48E074B23B19}" destId="{CDDAA854-8F7B-4D6F-BCF1-BE1BCE46ED4C}" srcOrd="0" destOrd="0" parTransId="{6F0C6502-8D48-41EE-B7AA-35F90690BA4C}" sibTransId="{063B060D-FE41-46FF-891E-52DAF50B8906}"/>
    <dgm:cxn modelId="{B50D97DB-7EAA-4EAE-A8E8-AA8188C370C6}" type="presOf" srcId="{4D194FD6-71AC-4FB7-948E-A924222A7DD6}" destId="{B256E053-8923-4B6C-9618-1722B051410F}" srcOrd="0" destOrd="0" presId="urn:microsoft.com/office/officeart/2005/8/layout/hProcess9"/>
    <dgm:cxn modelId="{2435448D-1398-4821-BAF3-2372E69DCC92}" srcId="{3B683759-2906-48FF-8359-48E074B23B19}" destId="{DA7C1A88-ED4B-42C4-889D-F5293186FA34}" srcOrd="3" destOrd="0" parTransId="{BB31EEC2-E5E2-483F-9934-95B5683EE9A2}" sibTransId="{0F2B7C1D-3E26-4F4B-811A-6C9977A5C4DF}"/>
    <dgm:cxn modelId="{848D2E58-56E4-4A55-A9C7-70BA29083ECB}" srcId="{3B683759-2906-48FF-8359-48E074B23B19}" destId="{7F815FB9-348F-46D0-ADE2-E0BF0BABA2A7}" srcOrd="1" destOrd="0" parTransId="{4EF005EB-1ADC-4E16-BF6B-9315D919E023}" sibTransId="{87FFBAD3-230C-46D2-9E50-76BC4CC7D06D}"/>
    <dgm:cxn modelId="{D9A32EF8-8E76-42BE-AC1C-75CA30C8CC1B}" type="presOf" srcId="{3B683759-2906-48FF-8359-48E074B23B19}" destId="{E7EAED42-4C1E-438D-9115-B0CE8F944EFA}" srcOrd="0" destOrd="0" presId="urn:microsoft.com/office/officeart/2005/8/layout/hProcess9"/>
    <dgm:cxn modelId="{DE035E80-A691-420E-B88E-EDF205EED3CF}" type="presOf" srcId="{7F815FB9-348F-46D0-ADE2-E0BF0BABA2A7}" destId="{2A3A0DD2-A14E-43E2-A864-E3E1143C1B3D}" srcOrd="0" destOrd="0" presId="urn:microsoft.com/office/officeart/2005/8/layout/hProcess9"/>
    <dgm:cxn modelId="{0B9E087E-D64A-4A6C-AD30-859DCCFE73BA}" type="presParOf" srcId="{E7EAED42-4C1E-438D-9115-B0CE8F944EFA}" destId="{5BC91566-EAB9-45F5-82E6-0906C8326788}" srcOrd="0" destOrd="0" presId="urn:microsoft.com/office/officeart/2005/8/layout/hProcess9"/>
    <dgm:cxn modelId="{18AD4BC1-69ED-473A-AB47-491B59F83E3F}" type="presParOf" srcId="{E7EAED42-4C1E-438D-9115-B0CE8F944EFA}" destId="{989CBE78-D2C4-429C-AC86-89ADB80BF245}" srcOrd="1" destOrd="0" presId="urn:microsoft.com/office/officeart/2005/8/layout/hProcess9"/>
    <dgm:cxn modelId="{0A9461B0-FB09-4C4A-B887-238CFA960DEA}" type="presParOf" srcId="{989CBE78-D2C4-429C-AC86-89ADB80BF245}" destId="{A80A1CA8-3DCE-4491-9AB4-C6290596AEA0}" srcOrd="0" destOrd="0" presId="urn:microsoft.com/office/officeart/2005/8/layout/hProcess9"/>
    <dgm:cxn modelId="{40A96EF3-109B-4668-B5F4-BE6CFBB6E9BE}" type="presParOf" srcId="{989CBE78-D2C4-429C-AC86-89ADB80BF245}" destId="{AC66BC39-969F-4FC8-8B44-C8F8D3750B34}" srcOrd="1" destOrd="0" presId="urn:microsoft.com/office/officeart/2005/8/layout/hProcess9"/>
    <dgm:cxn modelId="{F3BDC0BE-0109-4439-ABCD-CA691B85165E}" type="presParOf" srcId="{989CBE78-D2C4-429C-AC86-89ADB80BF245}" destId="{2A3A0DD2-A14E-43E2-A864-E3E1143C1B3D}" srcOrd="2" destOrd="0" presId="urn:microsoft.com/office/officeart/2005/8/layout/hProcess9"/>
    <dgm:cxn modelId="{4296D08B-5C96-4FA6-8C66-0B2CAC08EF65}" type="presParOf" srcId="{989CBE78-D2C4-429C-AC86-89ADB80BF245}" destId="{363C16E3-0A9C-4DC8-B39F-AF2DFB1519AD}" srcOrd="3" destOrd="0" presId="urn:microsoft.com/office/officeart/2005/8/layout/hProcess9"/>
    <dgm:cxn modelId="{21535774-956F-4A69-8B43-47B1A39EABCC}" type="presParOf" srcId="{989CBE78-D2C4-429C-AC86-89ADB80BF245}" destId="{B256E053-8923-4B6C-9618-1722B051410F}" srcOrd="4" destOrd="0" presId="urn:microsoft.com/office/officeart/2005/8/layout/hProcess9"/>
    <dgm:cxn modelId="{B63989F4-F356-41F9-BD49-3F29A3119572}" type="presParOf" srcId="{989CBE78-D2C4-429C-AC86-89ADB80BF245}" destId="{8C179B24-076A-40B1-BFA3-106D4A147358}" srcOrd="5" destOrd="0" presId="urn:microsoft.com/office/officeart/2005/8/layout/hProcess9"/>
    <dgm:cxn modelId="{1D4F2550-43D4-4C5E-A8C8-8D80A09F2F9A}" type="presParOf" srcId="{989CBE78-D2C4-429C-AC86-89ADB80BF245}" destId="{E469DC96-A4B0-48CF-A472-88D11D2C609B}"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D6CDDD-3BD2-424E-AC7A-DEE7E29222C6}" type="doc">
      <dgm:prSet loTypeId="urn:microsoft.com/office/officeart/2005/8/layout/default" loCatId="list" qsTypeId="urn:microsoft.com/office/officeart/2005/8/quickstyle/simple5" qsCatId="simple" csTypeId="urn:microsoft.com/office/officeart/2005/8/colors/accent1_2" csCatId="accent1" phldr="1"/>
      <dgm:spPr/>
      <dgm:t>
        <a:bodyPr/>
        <a:lstStyle/>
        <a:p>
          <a:endParaRPr lang="en-PH"/>
        </a:p>
      </dgm:t>
    </dgm:pt>
    <dgm:pt modelId="{B70AF765-3A66-42A8-87BE-7DC33533E5CF}">
      <dgm:prSet phldrT="[Text]" custT="1"/>
      <dgm:spPr/>
      <dgm:t>
        <a:bodyPr/>
        <a:lstStyle/>
        <a:p>
          <a:pPr algn="l"/>
          <a:r>
            <a:rPr lang="en-US" sz="2400" dirty="0"/>
            <a:t>1- Household (cut of salaries- compulsory unpaid leave  etc….)</a:t>
          </a:r>
          <a:endParaRPr lang="en-PH" sz="2400" dirty="0"/>
        </a:p>
      </dgm:t>
    </dgm:pt>
    <dgm:pt modelId="{B52ABFF0-5041-432C-A42D-9407CD8F0B56}" type="parTrans" cxnId="{DD91006D-A385-4784-8094-4358AF1B0BC6}">
      <dgm:prSet/>
      <dgm:spPr/>
      <dgm:t>
        <a:bodyPr/>
        <a:lstStyle/>
        <a:p>
          <a:pPr algn="l"/>
          <a:endParaRPr lang="en-PH"/>
        </a:p>
      </dgm:t>
    </dgm:pt>
    <dgm:pt modelId="{843A6B17-25AD-4B34-99F6-51EC7DB3D512}" type="sibTrans" cxnId="{DD91006D-A385-4784-8094-4358AF1B0BC6}">
      <dgm:prSet/>
      <dgm:spPr/>
      <dgm:t>
        <a:bodyPr/>
        <a:lstStyle/>
        <a:p>
          <a:pPr algn="l"/>
          <a:endParaRPr lang="en-PH"/>
        </a:p>
      </dgm:t>
    </dgm:pt>
    <dgm:pt modelId="{1ACC3025-D216-4F10-9629-E08DC5469FFE}">
      <dgm:prSet phldrT="[Text]" custT="1"/>
      <dgm:spPr/>
      <dgm:t>
        <a:bodyPr/>
        <a:lstStyle/>
        <a:p>
          <a:pPr algn="l"/>
          <a:r>
            <a:rPr lang="en-US" sz="2400" dirty="0"/>
            <a:t>2- Breadwinners (No more income, debt/loans </a:t>
          </a:r>
          <a:r>
            <a:rPr lang="en-US" sz="2400" dirty="0" err="1"/>
            <a:t>etc</a:t>
          </a:r>
          <a:r>
            <a:rPr lang="en-US" sz="2400" dirty="0"/>
            <a:t>)</a:t>
          </a:r>
          <a:endParaRPr lang="en-PH" sz="2400" dirty="0"/>
        </a:p>
      </dgm:t>
    </dgm:pt>
    <dgm:pt modelId="{9A534C29-90F6-426D-AAB1-426FEFFE0E4F}" type="parTrans" cxnId="{ECE8022E-3EE2-4F4C-89F0-77BA9919D42B}">
      <dgm:prSet/>
      <dgm:spPr/>
      <dgm:t>
        <a:bodyPr/>
        <a:lstStyle/>
        <a:p>
          <a:pPr algn="l"/>
          <a:endParaRPr lang="en-PH"/>
        </a:p>
      </dgm:t>
    </dgm:pt>
    <dgm:pt modelId="{F5593700-BB1E-4929-8A9A-C71C28904B85}" type="sibTrans" cxnId="{ECE8022E-3EE2-4F4C-89F0-77BA9919D42B}">
      <dgm:prSet/>
      <dgm:spPr/>
      <dgm:t>
        <a:bodyPr/>
        <a:lstStyle/>
        <a:p>
          <a:pPr algn="l"/>
          <a:endParaRPr lang="en-PH"/>
        </a:p>
      </dgm:t>
    </dgm:pt>
    <dgm:pt modelId="{D14C7B72-2D47-4BFD-B0B1-4DC33B593561}">
      <dgm:prSet phldrT="[Text]" custT="1"/>
      <dgm:spPr/>
      <dgm:t>
        <a:bodyPr/>
        <a:lstStyle/>
        <a:p>
          <a:pPr algn="l"/>
          <a:r>
            <a:rPr lang="en-US" sz="2400" dirty="0"/>
            <a:t>3- SME- entrepreneurs (Stoppage on business activities, total lost job…) </a:t>
          </a:r>
          <a:endParaRPr lang="en-PH" sz="2400" dirty="0"/>
        </a:p>
      </dgm:t>
    </dgm:pt>
    <dgm:pt modelId="{B8C3729F-9EF8-4044-A5CC-22F679420A64}" type="parTrans" cxnId="{A6DA1E97-7270-4179-8DB8-0AC40789165A}">
      <dgm:prSet/>
      <dgm:spPr/>
      <dgm:t>
        <a:bodyPr/>
        <a:lstStyle/>
        <a:p>
          <a:pPr algn="l"/>
          <a:endParaRPr lang="en-PH"/>
        </a:p>
      </dgm:t>
    </dgm:pt>
    <dgm:pt modelId="{4D84E32D-3CA1-4277-8C29-6B85AF2B2F74}" type="sibTrans" cxnId="{A6DA1E97-7270-4179-8DB8-0AC40789165A}">
      <dgm:prSet/>
      <dgm:spPr/>
      <dgm:t>
        <a:bodyPr/>
        <a:lstStyle/>
        <a:p>
          <a:pPr algn="l"/>
          <a:endParaRPr lang="en-PH"/>
        </a:p>
      </dgm:t>
    </dgm:pt>
    <dgm:pt modelId="{1062C293-C02C-4B9A-9AF3-5A3191CF68F8}">
      <dgm:prSet phldrT="[Text]" custT="1"/>
      <dgm:spPr/>
      <dgm:t>
        <a:bodyPr/>
        <a:lstStyle/>
        <a:p>
          <a:pPr algn="l"/>
          <a:r>
            <a:rPr lang="en-US" sz="1800" dirty="0"/>
            <a:t>4- Students (local and international) are stranded (Many restaurant are closed in Universities… MCO, some student  depend on daily business to cover their daily expenses….) </a:t>
          </a:r>
          <a:endParaRPr lang="en-PH" sz="1800" dirty="0"/>
        </a:p>
      </dgm:t>
    </dgm:pt>
    <dgm:pt modelId="{C95C60A3-17C2-430C-B320-1E251A9F41B3}" type="parTrans" cxnId="{3B1203EB-0911-429C-B27D-BF9A2704CD6A}">
      <dgm:prSet/>
      <dgm:spPr/>
      <dgm:t>
        <a:bodyPr/>
        <a:lstStyle/>
        <a:p>
          <a:pPr algn="l"/>
          <a:endParaRPr lang="en-PH"/>
        </a:p>
      </dgm:t>
    </dgm:pt>
    <dgm:pt modelId="{235CDA12-E3D6-40EF-A7B4-0AE6541633AA}" type="sibTrans" cxnId="{3B1203EB-0911-429C-B27D-BF9A2704CD6A}">
      <dgm:prSet/>
      <dgm:spPr/>
      <dgm:t>
        <a:bodyPr/>
        <a:lstStyle/>
        <a:p>
          <a:pPr algn="l"/>
          <a:endParaRPr lang="en-PH"/>
        </a:p>
      </dgm:t>
    </dgm:pt>
    <dgm:pt modelId="{315EB074-C708-48EE-B978-1430F51152F8}" type="pres">
      <dgm:prSet presAssocID="{DAD6CDDD-3BD2-424E-AC7A-DEE7E29222C6}" presName="diagram" presStyleCnt="0">
        <dgm:presLayoutVars>
          <dgm:dir/>
          <dgm:resizeHandles val="exact"/>
        </dgm:presLayoutVars>
      </dgm:prSet>
      <dgm:spPr/>
    </dgm:pt>
    <dgm:pt modelId="{AF36766B-1DF6-4A6E-8BB6-AF89B9767EA0}" type="pres">
      <dgm:prSet presAssocID="{B70AF765-3A66-42A8-87BE-7DC33533E5CF}" presName="node" presStyleLbl="node1" presStyleIdx="0" presStyleCnt="4">
        <dgm:presLayoutVars>
          <dgm:bulletEnabled val="1"/>
        </dgm:presLayoutVars>
      </dgm:prSet>
      <dgm:spPr>
        <a:prstGeom prst="roundRect">
          <a:avLst/>
        </a:prstGeom>
      </dgm:spPr>
    </dgm:pt>
    <dgm:pt modelId="{60575E47-0E28-470E-BF69-CBEE6BC5EDBC}" type="pres">
      <dgm:prSet presAssocID="{843A6B17-25AD-4B34-99F6-51EC7DB3D512}" presName="sibTrans" presStyleCnt="0"/>
      <dgm:spPr/>
    </dgm:pt>
    <dgm:pt modelId="{30A2FF41-C5B6-4B41-8935-52517EE2D0B0}" type="pres">
      <dgm:prSet presAssocID="{1ACC3025-D216-4F10-9629-E08DC5469FFE}" presName="node" presStyleLbl="node1" presStyleIdx="1" presStyleCnt="4">
        <dgm:presLayoutVars>
          <dgm:bulletEnabled val="1"/>
        </dgm:presLayoutVars>
      </dgm:prSet>
      <dgm:spPr>
        <a:prstGeom prst="roundRect">
          <a:avLst/>
        </a:prstGeom>
      </dgm:spPr>
    </dgm:pt>
    <dgm:pt modelId="{0259A4F7-5A44-4858-ABC0-19E997A07EB5}" type="pres">
      <dgm:prSet presAssocID="{F5593700-BB1E-4929-8A9A-C71C28904B85}" presName="sibTrans" presStyleCnt="0"/>
      <dgm:spPr/>
    </dgm:pt>
    <dgm:pt modelId="{1774226E-6A53-43C8-BD4C-E659DFCAB037}" type="pres">
      <dgm:prSet presAssocID="{D14C7B72-2D47-4BFD-B0B1-4DC33B593561}" presName="node" presStyleLbl="node1" presStyleIdx="2" presStyleCnt="4">
        <dgm:presLayoutVars>
          <dgm:bulletEnabled val="1"/>
        </dgm:presLayoutVars>
      </dgm:prSet>
      <dgm:spPr>
        <a:prstGeom prst="roundRect">
          <a:avLst/>
        </a:prstGeom>
      </dgm:spPr>
    </dgm:pt>
    <dgm:pt modelId="{8F65ADCB-B85C-4284-8509-5258B210410F}" type="pres">
      <dgm:prSet presAssocID="{4D84E32D-3CA1-4277-8C29-6B85AF2B2F74}" presName="sibTrans" presStyleCnt="0"/>
      <dgm:spPr/>
    </dgm:pt>
    <dgm:pt modelId="{959BD51E-E099-4B2A-974E-4DAA2FCAAA8F}" type="pres">
      <dgm:prSet presAssocID="{1062C293-C02C-4B9A-9AF3-5A3191CF68F8}" presName="node" presStyleLbl="node1" presStyleIdx="3" presStyleCnt="4">
        <dgm:presLayoutVars>
          <dgm:bulletEnabled val="1"/>
        </dgm:presLayoutVars>
      </dgm:prSet>
      <dgm:spPr>
        <a:prstGeom prst="roundRect">
          <a:avLst/>
        </a:prstGeom>
      </dgm:spPr>
    </dgm:pt>
  </dgm:ptLst>
  <dgm:cxnLst>
    <dgm:cxn modelId="{3B1203EB-0911-429C-B27D-BF9A2704CD6A}" srcId="{DAD6CDDD-3BD2-424E-AC7A-DEE7E29222C6}" destId="{1062C293-C02C-4B9A-9AF3-5A3191CF68F8}" srcOrd="3" destOrd="0" parTransId="{C95C60A3-17C2-430C-B320-1E251A9F41B3}" sibTransId="{235CDA12-E3D6-40EF-A7B4-0AE6541633AA}"/>
    <dgm:cxn modelId="{EC4AB99F-E504-4CBC-84CD-0D830B601B88}" type="presOf" srcId="{1ACC3025-D216-4F10-9629-E08DC5469FFE}" destId="{30A2FF41-C5B6-4B41-8935-52517EE2D0B0}" srcOrd="0" destOrd="0" presId="urn:microsoft.com/office/officeart/2005/8/layout/default"/>
    <dgm:cxn modelId="{5C3B79EA-7D12-49E3-9073-DEBB6996D17F}" type="presOf" srcId="{1062C293-C02C-4B9A-9AF3-5A3191CF68F8}" destId="{959BD51E-E099-4B2A-974E-4DAA2FCAAA8F}" srcOrd="0" destOrd="0" presId="urn:microsoft.com/office/officeart/2005/8/layout/default"/>
    <dgm:cxn modelId="{D6CCB414-EA77-4877-8C18-1C372BE43D32}" type="presOf" srcId="{B70AF765-3A66-42A8-87BE-7DC33533E5CF}" destId="{AF36766B-1DF6-4A6E-8BB6-AF89B9767EA0}" srcOrd="0" destOrd="0" presId="urn:microsoft.com/office/officeart/2005/8/layout/default"/>
    <dgm:cxn modelId="{A6DA1E97-7270-4179-8DB8-0AC40789165A}" srcId="{DAD6CDDD-3BD2-424E-AC7A-DEE7E29222C6}" destId="{D14C7B72-2D47-4BFD-B0B1-4DC33B593561}" srcOrd="2" destOrd="0" parTransId="{B8C3729F-9EF8-4044-A5CC-22F679420A64}" sibTransId="{4D84E32D-3CA1-4277-8C29-6B85AF2B2F74}"/>
    <dgm:cxn modelId="{ECE8022E-3EE2-4F4C-89F0-77BA9919D42B}" srcId="{DAD6CDDD-3BD2-424E-AC7A-DEE7E29222C6}" destId="{1ACC3025-D216-4F10-9629-E08DC5469FFE}" srcOrd="1" destOrd="0" parTransId="{9A534C29-90F6-426D-AAB1-426FEFFE0E4F}" sibTransId="{F5593700-BB1E-4929-8A9A-C71C28904B85}"/>
    <dgm:cxn modelId="{DD91006D-A385-4784-8094-4358AF1B0BC6}" srcId="{DAD6CDDD-3BD2-424E-AC7A-DEE7E29222C6}" destId="{B70AF765-3A66-42A8-87BE-7DC33533E5CF}" srcOrd="0" destOrd="0" parTransId="{B52ABFF0-5041-432C-A42D-9407CD8F0B56}" sibTransId="{843A6B17-25AD-4B34-99F6-51EC7DB3D512}"/>
    <dgm:cxn modelId="{68617926-BFBA-47B8-A087-5BBBE0BA838F}" type="presOf" srcId="{DAD6CDDD-3BD2-424E-AC7A-DEE7E29222C6}" destId="{315EB074-C708-48EE-B978-1430F51152F8}" srcOrd="0" destOrd="0" presId="urn:microsoft.com/office/officeart/2005/8/layout/default"/>
    <dgm:cxn modelId="{28E3AE3C-AE61-42F8-9A83-4FF243EC8D6C}" type="presOf" srcId="{D14C7B72-2D47-4BFD-B0B1-4DC33B593561}" destId="{1774226E-6A53-43C8-BD4C-E659DFCAB037}" srcOrd="0" destOrd="0" presId="urn:microsoft.com/office/officeart/2005/8/layout/default"/>
    <dgm:cxn modelId="{9C369A97-0312-4146-91E6-B458C6EBA8D6}" type="presParOf" srcId="{315EB074-C708-48EE-B978-1430F51152F8}" destId="{AF36766B-1DF6-4A6E-8BB6-AF89B9767EA0}" srcOrd="0" destOrd="0" presId="urn:microsoft.com/office/officeart/2005/8/layout/default"/>
    <dgm:cxn modelId="{6284300C-1E41-47FE-A041-9E54119333EC}" type="presParOf" srcId="{315EB074-C708-48EE-B978-1430F51152F8}" destId="{60575E47-0E28-470E-BF69-CBEE6BC5EDBC}" srcOrd="1" destOrd="0" presId="urn:microsoft.com/office/officeart/2005/8/layout/default"/>
    <dgm:cxn modelId="{6CF1B314-40EA-44CA-9981-E089E00135D9}" type="presParOf" srcId="{315EB074-C708-48EE-B978-1430F51152F8}" destId="{30A2FF41-C5B6-4B41-8935-52517EE2D0B0}" srcOrd="2" destOrd="0" presId="urn:microsoft.com/office/officeart/2005/8/layout/default"/>
    <dgm:cxn modelId="{AB39862F-C331-4A32-8462-084E35674E34}" type="presParOf" srcId="{315EB074-C708-48EE-B978-1430F51152F8}" destId="{0259A4F7-5A44-4858-ABC0-19E997A07EB5}" srcOrd="3" destOrd="0" presId="urn:microsoft.com/office/officeart/2005/8/layout/default"/>
    <dgm:cxn modelId="{44B25013-9C0F-4EC3-8716-F43AEB52633B}" type="presParOf" srcId="{315EB074-C708-48EE-B978-1430F51152F8}" destId="{1774226E-6A53-43C8-BD4C-E659DFCAB037}" srcOrd="4" destOrd="0" presId="urn:microsoft.com/office/officeart/2005/8/layout/default"/>
    <dgm:cxn modelId="{214A2AA5-9A71-4418-AD5C-42BE80DE186F}" type="presParOf" srcId="{315EB074-C708-48EE-B978-1430F51152F8}" destId="{8F65ADCB-B85C-4284-8509-5258B210410F}" srcOrd="5" destOrd="0" presId="urn:microsoft.com/office/officeart/2005/8/layout/default"/>
    <dgm:cxn modelId="{CF5E8E9F-B4BF-482B-B99B-CF1C977E33C8}" type="presParOf" srcId="{315EB074-C708-48EE-B978-1430F51152F8}" destId="{959BD51E-E099-4B2A-974E-4DAA2FCAAA8F}"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C91566-EAB9-45F5-82E6-0906C8326788}">
      <dsp:nvSpPr>
        <dsp:cNvPr id="0" name=""/>
        <dsp:cNvSpPr/>
      </dsp:nvSpPr>
      <dsp:spPr>
        <a:xfrm>
          <a:off x="754881" y="0"/>
          <a:ext cx="8555319" cy="4572671"/>
        </a:xfrm>
        <a:prstGeom prst="rightArrow">
          <a:avLst/>
        </a:prstGeom>
        <a:solidFill>
          <a:schemeClr val="accent1">
            <a:tint val="40000"/>
            <a:hueOff val="0"/>
            <a:satOff val="0"/>
            <a:lumOff val="0"/>
            <a:alphaOff val="0"/>
          </a:schemeClr>
        </a:solid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A80A1CA8-3DCE-4491-9AB4-C6290596AEA0}">
      <dsp:nvSpPr>
        <dsp:cNvPr id="0" name=""/>
        <dsp:cNvSpPr/>
      </dsp:nvSpPr>
      <dsp:spPr>
        <a:xfrm>
          <a:off x="1285" y="1371801"/>
          <a:ext cx="2473746" cy="1829068"/>
        </a:xfrm>
        <a:prstGeom prst="roundRect">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COVID-19, first arrived on Malaysian shores on 25 January 2020.</a:t>
          </a:r>
          <a:endParaRPr lang="en-PH" sz="1900" kern="1200" dirty="0"/>
        </a:p>
      </dsp:txBody>
      <dsp:txXfrm>
        <a:off x="90573" y="1461089"/>
        <a:ext cx="2295170" cy="1650492"/>
      </dsp:txXfrm>
    </dsp:sp>
    <dsp:sp modelId="{2A3A0DD2-A14E-43E2-A864-E3E1143C1B3D}">
      <dsp:nvSpPr>
        <dsp:cNvPr id="0" name=""/>
        <dsp:cNvSpPr/>
      </dsp:nvSpPr>
      <dsp:spPr>
        <a:xfrm>
          <a:off x="2530873" y="1371801"/>
          <a:ext cx="2473746" cy="1829068"/>
        </a:xfrm>
        <a:prstGeom prst="roundRect">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A month later in February, case numbers inched up to 22 positive cases</a:t>
          </a:r>
          <a:endParaRPr lang="en-PH" sz="1900" kern="1200" dirty="0"/>
        </a:p>
      </dsp:txBody>
      <dsp:txXfrm>
        <a:off x="2620161" y="1461089"/>
        <a:ext cx="2295170" cy="1650492"/>
      </dsp:txXfrm>
    </dsp:sp>
    <dsp:sp modelId="{B256E053-8923-4B6C-9618-1722B051410F}">
      <dsp:nvSpPr>
        <dsp:cNvPr id="0" name=""/>
        <dsp:cNvSpPr/>
      </dsp:nvSpPr>
      <dsp:spPr>
        <a:xfrm>
          <a:off x="5060462" y="1371801"/>
          <a:ext cx="2473746" cy="1829068"/>
        </a:xfrm>
        <a:prstGeom prst="roundRect">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FROM EPIDEMIC TO PANDEMIC</a:t>
          </a:r>
          <a:endParaRPr lang="en-PH" sz="1900" kern="1200" dirty="0"/>
        </a:p>
      </dsp:txBody>
      <dsp:txXfrm>
        <a:off x="5149750" y="1461089"/>
        <a:ext cx="2295170" cy="1650492"/>
      </dsp:txXfrm>
    </dsp:sp>
    <dsp:sp modelId="{E469DC96-A4B0-48CF-A472-88D11D2C609B}">
      <dsp:nvSpPr>
        <dsp:cNvPr id="0" name=""/>
        <dsp:cNvSpPr/>
      </dsp:nvSpPr>
      <dsp:spPr>
        <a:xfrm>
          <a:off x="7590050" y="868652"/>
          <a:ext cx="2473746" cy="2835366"/>
        </a:xfrm>
        <a:prstGeom prst="roundRect">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In response, Malaysian authorities issued a two-week </a:t>
          </a:r>
          <a:r>
            <a:rPr lang="en-US" sz="1900" b="1" u="sng" kern="1200" dirty="0">
              <a:solidFill>
                <a:schemeClr val="bg1"/>
              </a:solidFill>
            </a:rPr>
            <a:t>Movement Control Order (MCO) </a:t>
          </a:r>
          <a:r>
            <a:rPr lang="en-US" sz="1900" kern="1200" dirty="0"/>
            <a:t>on 18 March 2020.</a:t>
          </a:r>
          <a:endParaRPr lang="en-PH" sz="1900" kern="1200" dirty="0"/>
        </a:p>
      </dsp:txBody>
      <dsp:txXfrm>
        <a:off x="7710808" y="989410"/>
        <a:ext cx="2232230" cy="25938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36766B-1DF6-4A6E-8BB6-AF89B9767EA0}">
      <dsp:nvSpPr>
        <dsp:cNvPr id="0" name=""/>
        <dsp:cNvSpPr/>
      </dsp:nvSpPr>
      <dsp:spPr>
        <a:xfrm>
          <a:off x="1303912" y="2254"/>
          <a:ext cx="3429836" cy="2057901"/>
        </a:xfrm>
        <a:prstGeom prst="roundRect">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1- Household (cut of salaries- compulsory unpaid leave  etc….)</a:t>
          </a:r>
          <a:endParaRPr lang="en-PH" sz="2400" kern="1200" dirty="0"/>
        </a:p>
      </dsp:txBody>
      <dsp:txXfrm>
        <a:off x="1404370" y="102712"/>
        <a:ext cx="3228920" cy="1856985"/>
      </dsp:txXfrm>
    </dsp:sp>
    <dsp:sp modelId="{30A2FF41-C5B6-4B41-8935-52517EE2D0B0}">
      <dsp:nvSpPr>
        <dsp:cNvPr id="0" name=""/>
        <dsp:cNvSpPr/>
      </dsp:nvSpPr>
      <dsp:spPr>
        <a:xfrm>
          <a:off x="5076732" y="2254"/>
          <a:ext cx="3429836" cy="2057901"/>
        </a:xfrm>
        <a:prstGeom prst="roundRect">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2- Breadwinners (No more income, debt/loans </a:t>
          </a:r>
          <a:r>
            <a:rPr lang="en-US" sz="2400" kern="1200" dirty="0" err="1"/>
            <a:t>etc</a:t>
          </a:r>
          <a:r>
            <a:rPr lang="en-US" sz="2400" kern="1200" dirty="0"/>
            <a:t>)</a:t>
          </a:r>
          <a:endParaRPr lang="en-PH" sz="2400" kern="1200" dirty="0"/>
        </a:p>
      </dsp:txBody>
      <dsp:txXfrm>
        <a:off x="5177190" y="102712"/>
        <a:ext cx="3228920" cy="1856985"/>
      </dsp:txXfrm>
    </dsp:sp>
    <dsp:sp modelId="{1774226E-6A53-43C8-BD4C-E659DFCAB037}">
      <dsp:nvSpPr>
        <dsp:cNvPr id="0" name=""/>
        <dsp:cNvSpPr/>
      </dsp:nvSpPr>
      <dsp:spPr>
        <a:xfrm>
          <a:off x="1303912" y="2403139"/>
          <a:ext cx="3429836" cy="2057901"/>
        </a:xfrm>
        <a:prstGeom prst="roundRect">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3- SME- entrepreneurs (Stoppage on business activities, total lost job…) </a:t>
          </a:r>
          <a:endParaRPr lang="en-PH" sz="2400" kern="1200" dirty="0"/>
        </a:p>
      </dsp:txBody>
      <dsp:txXfrm>
        <a:off x="1404370" y="2503597"/>
        <a:ext cx="3228920" cy="1856985"/>
      </dsp:txXfrm>
    </dsp:sp>
    <dsp:sp modelId="{959BD51E-E099-4B2A-974E-4DAA2FCAAA8F}">
      <dsp:nvSpPr>
        <dsp:cNvPr id="0" name=""/>
        <dsp:cNvSpPr/>
      </dsp:nvSpPr>
      <dsp:spPr>
        <a:xfrm>
          <a:off x="5076732" y="2403139"/>
          <a:ext cx="3429836" cy="2057901"/>
        </a:xfrm>
        <a:prstGeom prst="roundRect">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4- Students (local and international) are stranded (Many restaurant are closed in Universities… MCO, some student  depend on daily business to cover their daily expenses….) </a:t>
          </a:r>
          <a:endParaRPr lang="en-PH" sz="1800" kern="1200" dirty="0"/>
        </a:p>
      </dsp:txBody>
      <dsp:txXfrm>
        <a:off x="5177190" y="2503597"/>
        <a:ext cx="3228920" cy="185698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51D4E3-52B6-4C11-9519-0FF30A790E9C}" type="datetimeFigureOut">
              <a:rPr lang="en-US" smtClean="0"/>
              <a:t>6/14/2020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C07E3F-D5AC-4BD8-9834-F04B91F4AB02}" type="slidenum">
              <a:rPr lang="en-US" smtClean="0"/>
              <a:t>‹#›</a:t>
            </a:fld>
            <a:endParaRPr lang="en-US"/>
          </a:p>
        </p:txBody>
      </p:sp>
    </p:spTree>
    <p:extLst>
      <p:ext uri="{BB962C8B-B14F-4D97-AF65-F5344CB8AC3E}">
        <p14:creationId xmlns:p14="http://schemas.microsoft.com/office/powerpoint/2010/main" val="434661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a:p>
            <a:endParaRPr lang="en-MY" dirty="0"/>
          </a:p>
        </p:txBody>
      </p:sp>
    </p:spTree>
    <p:extLst>
      <p:ext uri="{BB962C8B-B14F-4D97-AF65-F5344CB8AC3E}">
        <p14:creationId xmlns:p14="http://schemas.microsoft.com/office/powerpoint/2010/main" val="42255307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bwMode="blackGray">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0"/>
            <a:ext cx="10840914" cy="1260000"/>
          </a:xfrm>
        </p:spPr>
        <p:txBody>
          <a:bodyPr anchor="ctr" anchorCtr="0">
            <a:normAutofit/>
          </a:bodyPr>
          <a:lstStyle>
            <a:lvl1pPr>
              <a:defRPr sz="3000"/>
            </a:lvl1pPr>
          </a:lstStyle>
          <a:p>
            <a:r>
              <a:rPr lang="en-US"/>
              <a:t>Click to edit Master title style</a:t>
            </a:r>
            <a:endParaRPr lang="en-US" dirty="0"/>
          </a:p>
        </p:txBody>
      </p:sp>
      <p:sp>
        <p:nvSpPr>
          <p:cNvPr id="3" name="Content Placeholder 2"/>
          <p:cNvSpPr>
            <a:spLocks noGrp="1"/>
          </p:cNvSpPr>
          <p:nvPr>
            <p:ph idx="1"/>
          </p:nvPr>
        </p:nvSpPr>
        <p:spPr>
          <a:xfrm>
            <a:off x="685801" y="1869601"/>
            <a:ext cx="10840914" cy="3921600"/>
          </a:xfrm>
        </p:spPr>
        <p:txBody>
          <a:bodyPr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4C69E9-90CE-4D88-A616-18795549AB5C}" type="datetimeFigureOut">
              <a:rPr lang="en-US" smtClean="0"/>
              <a:t>6/14/2020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6C588-7211-40A8-966A-0838C475CECD}" type="slidenum">
              <a:rPr lang="en-US" smtClean="0"/>
              <a:t>‹#›</a:t>
            </a:fld>
            <a:endParaRPr lang="en-US"/>
          </a:p>
        </p:txBody>
      </p:sp>
      <p:cxnSp>
        <p:nvCxnSpPr>
          <p:cNvPr id="8" name="Straight Connector 7">
            <a:extLst>
              <a:ext uri="{FF2B5EF4-FFF2-40B4-BE49-F238E27FC236}">
                <a16:creationId xmlns:a16="http://schemas.microsoft.com/office/drawing/2014/main" id="{328F7C25-BFB6-430F-87B6-7D0D2C7493D6}"/>
              </a:ext>
              <a:ext uri="{C183D7F6-B498-43B3-948B-1728B52AA6E4}">
                <adec:decorative xmlns="" xmlns:adec="http://schemas.microsoft.com/office/drawing/2017/decorative" val="1"/>
              </a:ext>
            </a:extLst>
          </p:cNvPr>
          <p:cNvCxnSpPr>
            <a:cxnSpLocks/>
          </p:cNvCxnSpPr>
          <p:nvPr/>
        </p:nvCxnSpPr>
        <p:spPr>
          <a:xfrm rot="16200000">
            <a:off x="-185517" y="1223433"/>
            <a:ext cx="504000" cy="0"/>
          </a:xfrm>
          <a:prstGeom prst="line">
            <a:avLst/>
          </a:prstGeom>
          <a:ln w="127000" cap="sq">
            <a:solidFill>
              <a:schemeClr val="accent3"/>
            </a:solidFill>
            <a:miter lim="800000"/>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056535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hasCustomPrompt="1"/>
          </p:nvPr>
        </p:nvSpPr>
        <p:spPr>
          <a:xfrm>
            <a:off x="685801" y="609601"/>
            <a:ext cx="10840913" cy="3124199"/>
          </a:xfrm>
        </p:spPr>
        <p:txBody>
          <a:bodyPr anchor="ctr">
            <a:normAutofit/>
          </a:bodyPr>
          <a:lstStyle>
            <a:lvl1pPr algn="l">
              <a:defRPr sz="3000" b="0" cap="none"/>
            </a:lvl1pPr>
          </a:lstStyle>
          <a:p>
            <a:r>
              <a:rPr lang="en-US" dirty="0"/>
              <a:t>CLICK TO EDIT MASTER TITLE STYLE</a:t>
            </a:r>
          </a:p>
        </p:txBody>
      </p:sp>
      <p:sp>
        <p:nvSpPr>
          <p:cNvPr id="3" name="Text Placeholder 2"/>
          <p:cNvSpPr>
            <a:spLocks noGrp="1"/>
          </p:cNvSpPr>
          <p:nvPr>
            <p:ph type="body" idx="1"/>
          </p:nvPr>
        </p:nvSpPr>
        <p:spPr>
          <a:xfrm>
            <a:off x="685800" y="3733800"/>
            <a:ext cx="10840914" cy="2057400"/>
          </a:xfrm>
        </p:spPr>
        <p:txBody>
          <a:bodyPr anchor="ct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4C69E9-90CE-4D88-A616-18795549AB5C}" type="datetimeFigureOut">
              <a:rPr lang="en-US" smtClean="0"/>
              <a:t>6/14/2020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6C588-7211-40A8-966A-0838C475CECD}" type="slidenum">
              <a:rPr lang="en-US" smtClean="0"/>
              <a:t>‹#›</a:t>
            </a:fld>
            <a:endParaRPr lang="en-US"/>
          </a:p>
        </p:txBody>
      </p:sp>
    </p:spTree>
    <p:extLst>
      <p:ext uri="{BB962C8B-B14F-4D97-AF65-F5344CB8AC3E}">
        <p14:creationId xmlns:p14="http://schemas.microsoft.com/office/powerpoint/2010/main" val="375323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0"/>
            <a:ext cx="10840914" cy="1260000"/>
          </a:xfrm>
        </p:spPr>
        <p:txBody>
          <a:bodyPr>
            <a:normAutofit/>
          </a:bodyPr>
          <a:lstStyle>
            <a:lvl1pPr>
              <a:defRPr sz="30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C4C69E9-90CE-4D88-A616-18795549AB5C}" type="datetimeFigureOut">
              <a:rPr lang="en-US" smtClean="0"/>
              <a:t>6/14/2020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66C588-7211-40A8-966A-0838C475CECD}" type="slidenum">
              <a:rPr lang="en-US" smtClean="0"/>
              <a:t>‹#›</a:t>
            </a:fld>
            <a:endParaRPr lang="en-US"/>
          </a:p>
        </p:txBody>
      </p:sp>
    </p:spTree>
    <p:extLst>
      <p:ext uri="{BB962C8B-B14F-4D97-AF65-F5344CB8AC3E}">
        <p14:creationId xmlns:p14="http://schemas.microsoft.com/office/powerpoint/2010/main" val="37905180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6C4C69E9-90CE-4D88-A616-18795549AB5C}" type="datetimeFigureOut">
              <a:rPr lang="en-US" smtClean="0"/>
              <a:t>6/14/2020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66C588-7211-40A8-966A-0838C475CECD}" type="slidenum">
              <a:rPr lang="en-US" smtClean="0"/>
              <a:t>‹#›</a:t>
            </a:fld>
            <a:endParaRPr lang="en-US"/>
          </a:p>
        </p:txBody>
      </p:sp>
    </p:spTree>
    <p:extLst>
      <p:ext uri="{BB962C8B-B14F-4D97-AF65-F5344CB8AC3E}">
        <p14:creationId xmlns:p14="http://schemas.microsoft.com/office/powerpoint/2010/main" val="22790566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923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bwMode="blackGray">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 y="1786"/>
            <a:ext cx="12188825" cy="6856214"/>
          </a:xfrm>
          <a:prstGeom prst="rect">
            <a:avLst/>
          </a:prstGeom>
        </p:spPr>
      </p:pic>
      <p:sp>
        <p:nvSpPr>
          <p:cNvPr id="2" name="Title 1"/>
          <p:cNvSpPr>
            <a:spLocks noGrp="1"/>
          </p:cNvSpPr>
          <p:nvPr>
            <p:ph type="ctrTitle"/>
          </p:nvPr>
        </p:nvSpPr>
        <p:spPr>
          <a:xfrm>
            <a:off x="2476500" y="2716272"/>
            <a:ext cx="8683625"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2476500" y="5137736"/>
            <a:ext cx="8683625" cy="732840"/>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6C4C69E9-90CE-4D88-A616-18795549AB5C}" type="datetimeFigureOut">
              <a:rPr lang="en-US" smtClean="0"/>
              <a:t>6/14/2020</a:t>
            </a:fld>
            <a:endParaRPr lang="en-US"/>
          </a:p>
        </p:txBody>
      </p:sp>
      <p:sp>
        <p:nvSpPr>
          <p:cNvPr id="5" name="Footer Placeholder 4"/>
          <p:cNvSpPr>
            <a:spLocks noGrp="1"/>
          </p:cNvSpPr>
          <p:nvPr>
            <p:ph type="ftr" sz="quarter" idx="11"/>
          </p:nvPr>
        </p:nvSpPr>
        <p:spPr>
          <a:xfrm>
            <a:off x="3962399" y="5870575"/>
            <a:ext cx="4893958" cy="377825"/>
          </a:xfrm>
        </p:spPr>
        <p:txBody>
          <a:bodyPr/>
          <a:lstStyle/>
          <a:p>
            <a:endParaRPr lang="en-US"/>
          </a:p>
        </p:txBody>
      </p:sp>
      <p:sp>
        <p:nvSpPr>
          <p:cNvPr id="6" name="Slide Number Placeholder 5"/>
          <p:cNvSpPr>
            <a:spLocks noGrp="1"/>
          </p:cNvSpPr>
          <p:nvPr>
            <p:ph type="sldNum" sz="quarter" idx="12"/>
          </p:nvPr>
        </p:nvSpPr>
        <p:spPr>
          <a:xfrm>
            <a:off x="10608958" y="5870575"/>
            <a:ext cx="551167" cy="377825"/>
          </a:xfrm>
        </p:spPr>
        <p:txBody>
          <a:bodyPr/>
          <a:lstStyle/>
          <a:p>
            <a:fld id="{F366C588-7211-40A8-966A-0838C475CECD}" type="slidenum">
              <a:rPr lang="en-US" smtClean="0"/>
              <a:t>‹#›</a:t>
            </a:fld>
            <a:endParaRPr lang="en-US"/>
          </a:p>
        </p:txBody>
      </p:sp>
    </p:spTree>
    <p:extLst>
      <p:ext uri="{BB962C8B-B14F-4D97-AF65-F5344CB8AC3E}">
        <p14:creationId xmlns:p14="http://schemas.microsoft.com/office/powerpoint/2010/main" val="3563068243"/>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88825" cy="6856214"/>
          </a:xfrm>
          <a:prstGeom prst="rect">
            <a:avLst/>
          </a:prstGeom>
        </p:spPr>
      </p:pic>
      <p:sp>
        <p:nvSpPr>
          <p:cNvPr id="2" name="Title 1"/>
          <p:cNvSpPr>
            <a:spLocks noGrp="1"/>
          </p:cNvSpPr>
          <p:nvPr>
            <p:ph type="title"/>
          </p:nvPr>
        </p:nvSpPr>
        <p:spPr>
          <a:xfrm>
            <a:off x="552450" y="1874308"/>
            <a:ext cx="3814235" cy="1260000"/>
          </a:xfrm>
        </p:spPr>
        <p:txBody>
          <a:bodyPr anchor="ctr" anchorCtr="0">
            <a:noAutofit/>
          </a:bodyPr>
          <a:lstStyle>
            <a:lvl1pPr algn="r">
              <a:defRPr sz="3000" b="0"/>
            </a:lvl1pPr>
          </a:lstStyle>
          <a:p>
            <a:r>
              <a:rPr lang="en-US"/>
              <a:t>Click to edit Master title style</a:t>
            </a:r>
            <a:endParaRPr lang="en-US" dirty="0"/>
          </a:p>
        </p:txBody>
      </p:sp>
      <p:sp>
        <p:nvSpPr>
          <p:cNvPr id="3" name="Content Placeholder 2"/>
          <p:cNvSpPr>
            <a:spLocks noGrp="1"/>
          </p:cNvSpPr>
          <p:nvPr>
            <p:ph idx="1"/>
          </p:nvPr>
        </p:nvSpPr>
        <p:spPr>
          <a:xfrm>
            <a:off x="4648200" y="0"/>
            <a:ext cx="7543800" cy="6856214"/>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52450" y="3134308"/>
            <a:ext cx="3814235" cy="2016600"/>
          </a:xfrm>
        </p:spPr>
        <p:txBody>
          <a:bodyPr anchor="t">
            <a:normAutofit/>
          </a:bodyPr>
          <a:lstStyle>
            <a:lvl1pPr marL="0" indent="0" algn="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C4C69E9-90CE-4D88-A616-18795549AB5C}" type="datetimeFigureOut">
              <a:rPr lang="en-US" smtClean="0"/>
              <a:t>6/14/2020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6C588-7211-40A8-966A-0838C475CECD}" type="slidenum">
              <a:rPr lang="en-US" smtClean="0"/>
              <a:t>‹#›</a:t>
            </a:fld>
            <a:endParaRPr lang="en-US"/>
          </a:p>
        </p:txBody>
      </p:sp>
    </p:spTree>
    <p:extLst>
      <p:ext uri="{BB962C8B-B14F-4D97-AF65-F5344CB8AC3E}">
        <p14:creationId xmlns:p14="http://schemas.microsoft.com/office/powerpoint/2010/main" val="519173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Description and Conent">
    <p:spTree>
      <p:nvGrpSpPr>
        <p:cNvPr id="1" name=""/>
        <p:cNvGrpSpPr/>
        <p:nvPr/>
      </p:nvGrpSpPr>
      <p:grpSpPr>
        <a:xfrm>
          <a:off x="0" y="0"/>
          <a:ext cx="0" cy="0"/>
          <a:chOff x="0" y="0"/>
          <a:chExt cx="0" cy="0"/>
        </a:xfrm>
      </p:grpSpPr>
      <p:pic>
        <p:nvPicPr>
          <p:cNvPr id="11" name="Picture 10" descr="Celestia-R1---OverlayContentHD.png">
            <a:extLst>
              <a:ext uri="{FF2B5EF4-FFF2-40B4-BE49-F238E27FC236}">
                <a16:creationId xmlns:a16="http://schemas.microsoft.com/office/drawing/2014/main" id="{A1E35E73-B2F7-41DF-AAD2-58E6BE2710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840914" cy="1260000"/>
          </a:xfrm>
        </p:spPr>
        <p:txBody>
          <a:bodyPr anchor="ctr" anchorCtr="0">
            <a:normAutofit/>
          </a:bodyPr>
          <a:lstStyle>
            <a:lvl1pPr>
              <a:defRPr sz="3000"/>
            </a:lvl1pPr>
          </a:lstStyle>
          <a:p>
            <a:r>
              <a:rPr lang="en-US"/>
              <a:t>Click to edit Master title style</a:t>
            </a:r>
            <a:endParaRPr lang="en-US" dirty="0"/>
          </a:p>
        </p:txBody>
      </p:sp>
      <p:sp>
        <p:nvSpPr>
          <p:cNvPr id="3" name="Text Placeholder 2"/>
          <p:cNvSpPr>
            <a:spLocks noGrp="1"/>
          </p:cNvSpPr>
          <p:nvPr>
            <p:ph type="body" idx="1"/>
          </p:nvPr>
        </p:nvSpPr>
        <p:spPr>
          <a:xfrm>
            <a:off x="685799" y="1881824"/>
            <a:ext cx="10840914" cy="1032826"/>
          </a:xfrm>
        </p:spPr>
        <p:txBody>
          <a:bodyPr anchor="t" anchorCtr="0">
            <a:no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6C4C69E9-90CE-4D88-A616-18795549AB5C}" type="datetimeFigureOut">
              <a:rPr lang="en-US" smtClean="0"/>
              <a:t>6/14/2020</a:t>
            </a:fld>
            <a:endParaRPr lang="en-US"/>
          </a:p>
        </p:txBody>
      </p:sp>
      <p:sp>
        <p:nvSpPr>
          <p:cNvPr id="8" name="Footer Placeholder 7"/>
          <p:cNvSpPr>
            <a:spLocks noGrp="1"/>
          </p:cNvSpPr>
          <p:nvPr>
            <p:ph type="ftr" sz="quarter" idx="11"/>
          </p:nvPr>
        </p:nvSpPr>
        <p:spPr/>
        <p:txBody>
          <a:bodyPr/>
          <a:lstStyle/>
          <a:p>
            <a:endParaRPr lang="en-US"/>
          </a:p>
        </p:txBody>
      </p:sp>
      <p:sp>
        <p:nvSpPr>
          <p:cNvPr id="6" name="Text Placeholder 5">
            <a:extLst>
              <a:ext uri="{FF2B5EF4-FFF2-40B4-BE49-F238E27FC236}">
                <a16:creationId xmlns:a16="http://schemas.microsoft.com/office/drawing/2014/main" id="{B47DAE59-9D63-4159-8F3E-560C31F19A89}"/>
              </a:ext>
            </a:extLst>
          </p:cNvPr>
          <p:cNvSpPr>
            <a:spLocks noGrp="1"/>
          </p:cNvSpPr>
          <p:nvPr>
            <p:ph type="body" sz="quarter" idx="14"/>
          </p:nvPr>
        </p:nvSpPr>
        <p:spPr>
          <a:xfrm>
            <a:off x="1216192" y="3837470"/>
            <a:ext cx="1310050" cy="959003"/>
          </a:xfrm>
        </p:spPr>
        <p:txBody>
          <a:bodyPr>
            <a:noAutofit/>
          </a:bodyPr>
          <a:lstStyle>
            <a:lvl1pPr marL="0" indent="0" algn="ctr">
              <a:buNone/>
              <a:defRPr sz="1200"/>
            </a:lvl1pPr>
            <a:lvl3pPr algn="ctr">
              <a:defRPr sz="1200"/>
            </a:lvl3pPr>
            <a:lvl5pPr marL="1828800" indent="0">
              <a:buNone/>
              <a:defRPr/>
            </a:lvl5pPr>
          </a:lstStyle>
          <a:p>
            <a:pPr lvl="0"/>
            <a:r>
              <a:rPr lang="en-US"/>
              <a:t>Click to edit Master text styles</a:t>
            </a:r>
          </a:p>
        </p:txBody>
      </p:sp>
      <p:sp>
        <p:nvSpPr>
          <p:cNvPr id="9" name="Slide Number Placeholder 8"/>
          <p:cNvSpPr>
            <a:spLocks noGrp="1"/>
          </p:cNvSpPr>
          <p:nvPr>
            <p:ph type="sldNum" sz="quarter" idx="12"/>
          </p:nvPr>
        </p:nvSpPr>
        <p:spPr/>
        <p:txBody>
          <a:bodyPr/>
          <a:lstStyle/>
          <a:p>
            <a:fld id="{F366C588-7211-40A8-966A-0838C475CECD}" type="slidenum">
              <a:rPr lang="en-US" smtClean="0"/>
              <a:t>‹#›</a:t>
            </a:fld>
            <a:endParaRPr lang="en-US"/>
          </a:p>
        </p:txBody>
      </p:sp>
      <p:sp>
        <p:nvSpPr>
          <p:cNvPr id="12" name="Text Placeholder 2">
            <a:extLst>
              <a:ext uri="{FF2B5EF4-FFF2-40B4-BE49-F238E27FC236}">
                <a16:creationId xmlns:a16="http://schemas.microsoft.com/office/drawing/2014/main" id="{4249143D-80A5-4E4C-BBFD-F253500CE226}"/>
              </a:ext>
            </a:extLst>
          </p:cNvPr>
          <p:cNvSpPr>
            <a:spLocks noGrp="1"/>
          </p:cNvSpPr>
          <p:nvPr>
            <p:ph type="body" idx="13"/>
          </p:nvPr>
        </p:nvSpPr>
        <p:spPr>
          <a:xfrm>
            <a:off x="685799" y="2914650"/>
            <a:ext cx="10840914" cy="502126"/>
          </a:xfrm>
        </p:spPr>
        <p:txBody>
          <a:bodyPr anchor="ctr" anchorCtr="0">
            <a:no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5">
            <a:extLst>
              <a:ext uri="{FF2B5EF4-FFF2-40B4-BE49-F238E27FC236}">
                <a16:creationId xmlns:a16="http://schemas.microsoft.com/office/drawing/2014/main" id="{B06123F0-984B-4EF8-9945-3621C401B7AD}"/>
              </a:ext>
            </a:extLst>
          </p:cNvPr>
          <p:cNvSpPr>
            <a:spLocks noGrp="1"/>
          </p:cNvSpPr>
          <p:nvPr>
            <p:ph type="body" sz="quarter" idx="17"/>
          </p:nvPr>
        </p:nvSpPr>
        <p:spPr>
          <a:xfrm>
            <a:off x="7465366" y="3837470"/>
            <a:ext cx="1310050" cy="959003"/>
          </a:xfrm>
        </p:spPr>
        <p:txBody>
          <a:bodyPr>
            <a:noAutofit/>
          </a:bodyPr>
          <a:lstStyle>
            <a:lvl1pPr marL="0" indent="0" algn="ctr">
              <a:buNone/>
              <a:defRPr sz="1200"/>
            </a:lvl1pPr>
            <a:lvl3pPr algn="ctr">
              <a:defRPr sz="1200"/>
            </a:lvl3pPr>
            <a:lvl5pPr marL="1828800" indent="0">
              <a:buNone/>
              <a:defRPr/>
            </a:lvl5pPr>
          </a:lstStyle>
          <a:p>
            <a:pPr lvl="0"/>
            <a:r>
              <a:rPr lang="en-US"/>
              <a:t>Click to edit Master text styles</a:t>
            </a:r>
          </a:p>
        </p:txBody>
      </p:sp>
      <p:sp>
        <p:nvSpPr>
          <p:cNvPr id="21" name="Text Placeholder 5">
            <a:extLst>
              <a:ext uri="{FF2B5EF4-FFF2-40B4-BE49-F238E27FC236}">
                <a16:creationId xmlns:a16="http://schemas.microsoft.com/office/drawing/2014/main" id="{A669C074-A9BE-4B07-ACEE-3B34AAC8B9E7}"/>
              </a:ext>
            </a:extLst>
          </p:cNvPr>
          <p:cNvSpPr>
            <a:spLocks noGrp="1"/>
          </p:cNvSpPr>
          <p:nvPr>
            <p:ph type="body" sz="quarter" idx="18"/>
          </p:nvPr>
        </p:nvSpPr>
        <p:spPr>
          <a:xfrm>
            <a:off x="9548424" y="3837470"/>
            <a:ext cx="1310050" cy="959003"/>
          </a:xfrm>
        </p:spPr>
        <p:txBody>
          <a:bodyPr>
            <a:noAutofit/>
          </a:bodyPr>
          <a:lstStyle>
            <a:lvl1pPr marL="0" indent="0" algn="ctr">
              <a:buNone/>
              <a:defRPr sz="1200"/>
            </a:lvl1pPr>
            <a:lvl3pPr algn="ctr">
              <a:defRPr sz="1200"/>
            </a:lvl3pPr>
            <a:lvl5pPr marL="1828800" indent="0">
              <a:buNone/>
              <a:defRPr/>
            </a:lvl5pPr>
          </a:lstStyle>
          <a:p>
            <a:pPr lvl="0"/>
            <a:r>
              <a:rPr lang="en-US"/>
              <a:t>Click to edit Master text styles</a:t>
            </a:r>
          </a:p>
        </p:txBody>
      </p:sp>
      <p:sp>
        <p:nvSpPr>
          <p:cNvPr id="19" name="Text Placeholder 5">
            <a:extLst>
              <a:ext uri="{FF2B5EF4-FFF2-40B4-BE49-F238E27FC236}">
                <a16:creationId xmlns:a16="http://schemas.microsoft.com/office/drawing/2014/main" id="{84A40D78-D6DD-41A7-A132-9D48DF8649A9}"/>
              </a:ext>
            </a:extLst>
          </p:cNvPr>
          <p:cNvSpPr>
            <a:spLocks noGrp="1"/>
          </p:cNvSpPr>
          <p:nvPr>
            <p:ph type="body" sz="quarter" idx="16"/>
          </p:nvPr>
        </p:nvSpPr>
        <p:spPr>
          <a:xfrm>
            <a:off x="5382308" y="3837470"/>
            <a:ext cx="1310050" cy="959003"/>
          </a:xfrm>
        </p:spPr>
        <p:txBody>
          <a:bodyPr>
            <a:noAutofit/>
          </a:bodyPr>
          <a:lstStyle>
            <a:lvl1pPr marL="0" indent="0" algn="ctr">
              <a:buNone/>
              <a:defRPr sz="1200"/>
            </a:lvl1pPr>
            <a:lvl3pPr algn="ctr">
              <a:defRPr sz="1200"/>
            </a:lvl3pPr>
            <a:lvl5pPr marL="1828800" indent="0">
              <a:buNone/>
              <a:defRPr/>
            </a:lvl5pPr>
          </a:lstStyle>
          <a:p>
            <a:pPr lvl="0"/>
            <a:r>
              <a:rPr lang="en-US"/>
              <a:t>Click to edit Master text styles</a:t>
            </a:r>
          </a:p>
        </p:txBody>
      </p:sp>
      <p:sp>
        <p:nvSpPr>
          <p:cNvPr id="18" name="Text Placeholder 5">
            <a:extLst>
              <a:ext uri="{FF2B5EF4-FFF2-40B4-BE49-F238E27FC236}">
                <a16:creationId xmlns:a16="http://schemas.microsoft.com/office/drawing/2014/main" id="{4A9CFAA7-850F-4C92-A9BE-56452E5CA04D}"/>
              </a:ext>
            </a:extLst>
          </p:cNvPr>
          <p:cNvSpPr>
            <a:spLocks noGrp="1"/>
          </p:cNvSpPr>
          <p:nvPr>
            <p:ph type="body" sz="quarter" idx="15"/>
          </p:nvPr>
        </p:nvSpPr>
        <p:spPr>
          <a:xfrm>
            <a:off x="3299250" y="3837470"/>
            <a:ext cx="1310050" cy="959003"/>
          </a:xfrm>
        </p:spPr>
        <p:txBody>
          <a:bodyPr>
            <a:noAutofit/>
          </a:bodyPr>
          <a:lstStyle>
            <a:lvl1pPr marL="0" indent="0" algn="ctr">
              <a:buNone/>
              <a:defRPr sz="1200"/>
            </a:lvl1pPr>
            <a:lvl3pPr algn="ctr">
              <a:defRPr sz="1200"/>
            </a:lvl3pPr>
            <a:lvl5pPr marL="1828800" indent="0">
              <a:buNone/>
              <a:defRPr/>
            </a:lvl5pPr>
          </a:lstStyle>
          <a:p>
            <a:pPr lvl="0"/>
            <a:r>
              <a:rPr lang="en-US"/>
              <a:t>Click to edit Master text styles</a:t>
            </a:r>
          </a:p>
        </p:txBody>
      </p:sp>
      <p:cxnSp>
        <p:nvCxnSpPr>
          <p:cNvPr id="14" name="Straight Connector 13">
            <a:extLst>
              <a:ext uri="{FF2B5EF4-FFF2-40B4-BE49-F238E27FC236}">
                <a16:creationId xmlns:a16="http://schemas.microsoft.com/office/drawing/2014/main" id="{CC5A0CF1-9FE7-4149-97DC-5221639144C8}"/>
              </a:ext>
              <a:ext uri="{C183D7F6-B498-43B3-948B-1728B52AA6E4}">
                <adec:decorative xmlns="" xmlns:adec="http://schemas.microsoft.com/office/drawing/2017/decorative" val="1"/>
              </a:ext>
            </a:extLst>
          </p:cNvPr>
          <p:cNvCxnSpPr>
            <a:cxnSpLocks/>
          </p:cNvCxnSpPr>
          <p:nvPr/>
        </p:nvCxnSpPr>
        <p:spPr>
          <a:xfrm rot="16200000">
            <a:off x="-185517" y="1242483"/>
            <a:ext cx="504000" cy="0"/>
          </a:xfrm>
          <a:prstGeom prst="line">
            <a:avLst/>
          </a:prstGeom>
          <a:ln w="127000" cap="sq">
            <a:solidFill>
              <a:schemeClr val="accent3"/>
            </a:solidFill>
            <a:miter lim="800000"/>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335785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88825" cy="6856214"/>
          </a:xfrm>
          <a:prstGeom prst="rect">
            <a:avLst/>
          </a:prstGeom>
        </p:spPr>
      </p:pic>
      <p:sp>
        <p:nvSpPr>
          <p:cNvPr id="2" name="Title 1"/>
          <p:cNvSpPr>
            <a:spLocks noGrp="1"/>
          </p:cNvSpPr>
          <p:nvPr>
            <p:ph type="title"/>
          </p:nvPr>
        </p:nvSpPr>
        <p:spPr>
          <a:xfrm>
            <a:off x="1457326" y="995967"/>
            <a:ext cx="6238874" cy="1260000"/>
          </a:xfrm>
        </p:spPr>
        <p:txBody>
          <a:bodyPr anchor="ctr" anchorCtr="0">
            <a:noAutofit/>
          </a:bodyPr>
          <a:lstStyle>
            <a:lvl1pPr algn="r">
              <a:defRPr sz="3000" b="0"/>
            </a:lvl1pPr>
          </a:lstStyle>
          <a:p>
            <a:r>
              <a:rPr lang="en-US"/>
              <a:t>Click to edit Master title style</a:t>
            </a:r>
            <a:endParaRPr lang="en-US" dirty="0"/>
          </a:p>
        </p:txBody>
      </p:sp>
      <p:sp>
        <p:nvSpPr>
          <p:cNvPr id="14" name="Picture Placeholder 2"/>
          <p:cNvSpPr>
            <a:spLocks noGrp="1" noChangeAspect="1"/>
          </p:cNvSpPr>
          <p:nvPr>
            <p:ph type="pic" idx="1"/>
          </p:nvPr>
        </p:nvSpPr>
        <p:spPr bwMode="blackGray">
          <a:xfrm>
            <a:off x="8014200" y="995968"/>
            <a:ext cx="3492000" cy="4866064"/>
          </a:xfrm>
          <a:prstGeom prst="roundRect">
            <a:avLst>
              <a:gd name="adj" fmla="val 2371"/>
            </a:avLst>
          </a:prstGeom>
          <a:solidFill>
            <a:schemeClr val="bg2">
              <a:lumMod val="75000"/>
              <a:lumOff val="25000"/>
            </a:schemeClr>
          </a:solidFill>
          <a:ln w="28575" cap="sq" cmpd="sng">
            <a:solidFill>
              <a:schemeClr val="accent3">
                <a:lumMod val="50000"/>
              </a:schemeClr>
            </a:solidFill>
            <a:miter lim="800000"/>
          </a:ln>
          <a:effectLst>
            <a:outerShdw blurRad="63500" sx="102000" sy="102000" algn="ctr" rotWithShape="0">
              <a:prstClr val="black">
                <a:alpha val="40000"/>
              </a:prst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085849" y="2255967"/>
            <a:ext cx="6610351" cy="3476618"/>
          </a:xfrm>
        </p:spPr>
        <p:txBody>
          <a:bodyPr anchor="t">
            <a:normAutofit/>
          </a:bodyPr>
          <a:lstStyle>
            <a:lvl1pPr marL="0" indent="0" algn="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C4C69E9-90CE-4D88-A616-18795549AB5C}" type="datetimeFigureOut">
              <a:rPr lang="en-US" smtClean="0"/>
              <a:t>6/14/2020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6C588-7211-40A8-966A-0838C475CECD}" type="slidenum">
              <a:rPr lang="en-US" smtClean="0"/>
              <a:t>‹#›</a:t>
            </a:fld>
            <a:endParaRPr lang="en-US"/>
          </a:p>
        </p:txBody>
      </p:sp>
    </p:spTree>
    <p:extLst>
      <p:ext uri="{BB962C8B-B14F-4D97-AF65-F5344CB8AC3E}">
        <p14:creationId xmlns:p14="http://schemas.microsoft.com/office/powerpoint/2010/main" val="2896073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icture Righ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88825" cy="6856214"/>
          </a:xfrm>
          <a:prstGeom prst="rect">
            <a:avLst/>
          </a:prstGeom>
        </p:spPr>
      </p:pic>
      <p:sp>
        <p:nvSpPr>
          <p:cNvPr id="2" name="Title 1"/>
          <p:cNvSpPr>
            <a:spLocks noGrp="1"/>
          </p:cNvSpPr>
          <p:nvPr>
            <p:ph type="title"/>
          </p:nvPr>
        </p:nvSpPr>
        <p:spPr>
          <a:xfrm>
            <a:off x="6657974" y="995968"/>
            <a:ext cx="4848225" cy="1260000"/>
          </a:xfrm>
        </p:spPr>
        <p:txBody>
          <a:bodyPr anchor="ctr" anchorCtr="0">
            <a:normAutofit/>
          </a:bodyPr>
          <a:lstStyle>
            <a:lvl1pPr algn="l">
              <a:defRPr sz="3000" b="0"/>
            </a:lvl1pPr>
          </a:lstStyle>
          <a:p>
            <a:r>
              <a:rPr lang="en-US"/>
              <a:t>Click to edit Master title style</a:t>
            </a:r>
            <a:endParaRPr lang="en-US" dirty="0"/>
          </a:p>
        </p:txBody>
      </p:sp>
      <p:sp>
        <p:nvSpPr>
          <p:cNvPr id="14" name="Picture Placeholder 2"/>
          <p:cNvSpPr>
            <a:spLocks noGrp="1" noChangeAspect="1"/>
          </p:cNvSpPr>
          <p:nvPr>
            <p:ph type="pic" idx="1"/>
          </p:nvPr>
        </p:nvSpPr>
        <p:spPr bwMode="blackGray">
          <a:xfrm>
            <a:off x="727574" y="914400"/>
            <a:ext cx="5749425" cy="4818185"/>
          </a:xfrm>
          <a:prstGeom prst="roundRect">
            <a:avLst>
              <a:gd name="adj" fmla="val 2371"/>
            </a:avLst>
          </a:prstGeom>
          <a:solidFill>
            <a:schemeClr val="bg2">
              <a:lumMod val="75000"/>
              <a:lumOff val="25000"/>
            </a:schemeClr>
          </a:solidFill>
          <a:ln w="28575" cap="sq" cmpd="sng">
            <a:solidFill>
              <a:schemeClr val="accent3">
                <a:lumMod val="50000"/>
              </a:schemeClr>
            </a:solidFill>
            <a:miter lim="800000"/>
          </a:ln>
          <a:effectLst>
            <a:outerShdw blurRad="63500" sx="102000" sy="102000" algn="ctr" rotWithShape="0">
              <a:prstClr val="black">
                <a:alpha val="40000"/>
              </a:prst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657974" y="2255968"/>
            <a:ext cx="4848225" cy="3476617"/>
          </a:xfrm>
        </p:spPr>
        <p:txBody>
          <a:bodyPr anchor="t">
            <a:normAutofit/>
          </a:bodyPr>
          <a:lstStyle>
            <a:lvl1pPr marL="0" indent="0" algn="l">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C4C69E9-90CE-4D88-A616-18795549AB5C}" type="datetimeFigureOut">
              <a:rPr lang="en-US" smtClean="0"/>
              <a:t>6/14/2020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6C588-7211-40A8-966A-0838C475CECD}" type="slidenum">
              <a:rPr lang="en-US" smtClean="0"/>
              <a:t>‹#›</a:t>
            </a:fld>
            <a:endParaRPr lang="en-US"/>
          </a:p>
        </p:txBody>
      </p:sp>
    </p:spTree>
    <p:extLst>
      <p:ext uri="{BB962C8B-B14F-4D97-AF65-F5344CB8AC3E}">
        <p14:creationId xmlns:p14="http://schemas.microsoft.com/office/powerpoint/2010/main" val="3879959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bwMode="white">
          <a:xfrm>
            <a:off x="10571243"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bwMode="white">
          <a:xfrm>
            <a:off x="100262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hasCustomPrompt="1"/>
          </p:nvPr>
        </p:nvSpPr>
        <p:spPr>
          <a:xfrm>
            <a:off x="1320801" y="609601"/>
            <a:ext cx="9550399" cy="2743199"/>
          </a:xfrm>
        </p:spPr>
        <p:txBody>
          <a:bodyPr anchor="ctr">
            <a:normAutofit/>
          </a:bodyPr>
          <a:lstStyle>
            <a:lvl1pPr algn="ctr">
              <a:defRPr sz="3000" b="0" i="1" cap="none">
                <a:solidFill>
                  <a:schemeClr val="tx1"/>
                </a:solidFill>
              </a:defRPr>
            </a:lvl1pPr>
          </a:lstStyle>
          <a:p>
            <a:r>
              <a:rPr lang="en-US" dirty="0"/>
              <a:t>CLICK TO EDIT MASTER TITLE STYLE</a:t>
            </a:r>
          </a:p>
        </p:txBody>
      </p:sp>
      <p:sp>
        <p:nvSpPr>
          <p:cNvPr id="10" name="Text Placeholder 9"/>
          <p:cNvSpPr>
            <a:spLocks noGrp="1"/>
          </p:cNvSpPr>
          <p:nvPr>
            <p:ph type="body" sz="quarter" idx="13"/>
          </p:nvPr>
        </p:nvSpPr>
        <p:spPr>
          <a:xfrm>
            <a:off x="1426408" y="3352800"/>
            <a:ext cx="9339184" cy="381000"/>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7" name="Rectangle: Rounded Corners 6">
            <a:extLst>
              <a:ext uri="{FF2B5EF4-FFF2-40B4-BE49-F238E27FC236}">
                <a16:creationId xmlns:a16="http://schemas.microsoft.com/office/drawing/2014/main" id="{1AD7857E-8E0E-4AC1-ABDC-E42462C788DE}"/>
              </a:ext>
            </a:extLst>
          </p:cNvPr>
          <p:cNvSpPr/>
          <p:nvPr/>
        </p:nvSpPr>
        <p:spPr>
          <a:xfrm>
            <a:off x="1750844" y="3962401"/>
            <a:ext cx="8690313" cy="1908173"/>
          </a:xfrm>
          <a:prstGeom prst="roundRect">
            <a:avLst>
              <a:gd name="adj" fmla="val 6552"/>
            </a:avLst>
          </a:prstGeom>
          <a:solidFill>
            <a:schemeClr val="accent3">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1857375" y="4021138"/>
            <a:ext cx="8486775" cy="1760537"/>
          </a:xfrm>
        </p:spPr>
        <p:txBody>
          <a:bodyPr anchor="ctr">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4C69E9-90CE-4D88-A616-18795549AB5C}" type="datetimeFigureOut">
              <a:rPr lang="en-US" smtClean="0"/>
              <a:t>6/14/2020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6C588-7211-40A8-966A-0838C475CECD}" type="slidenum">
              <a:rPr lang="en-US" smtClean="0"/>
              <a:t>‹#›</a:t>
            </a:fld>
            <a:endParaRPr lang="en-US"/>
          </a:p>
        </p:txBody>
      </p:sp>
    </p:spTree>
    <p:extLst>
      <p:ext uri="{BB962C8B-B14F-4D97-AF65-F5344CB8AC3E}">
        <p14:creationId xmlns:p14="http://schemas.microsoft.com/office/powerpoint/2010/main" val="2024522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Celestia-R1---OverlayContentHD.png">
            <a:extLst>
              <a:ext uri="{FF2B5EF4-FFF2-40B4-BE49-F238E27FC236}">
                <a16:creationId xmlns:a16="http://schemas.microsoft.com/office/drawing/2014/main" id="{A1E35E73-B2F7-41DF-AAD2-58E6BE2710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599"/>
            <a:ext cx="10840914" cy="1260000"/>
          </a:xfrm>
        </p:spPr>
        <p:txBody>
          <a:bodyPr>
            <a:normAutofit/>
          </a:bodyPr>
          <a:lstStyle>
            <a:lvl1pPr>
              <a:defRPr sz="3000"/>
            </a:lvl1pPr>
          </a:lstStyle>
          <a:p>
            <a:r>
              <a:rPr lang="en-US"/>
              <a:t>Click to edit Master title style</a:t>
            </a:r>
            <a:endParaRPr lang="en-US" dirty="0"/>
          </a:p>
        </p:txBody>
      </p:sp>
      <p:sp>
        <p:nvSpPr>
          <p:cNvPr id="3" name="Text Placeholder 2"/>
          <p:cNvSpPr>
            <a:spLocks noGrp="1"/>
          </p:cNvSpPr>
          <p:nvPr>
            <p:ph type="body" idx="1"/>
          </p:nvPr>
        </p:nvSpPr>
        <p:spPr>
          <a:xfrm>
            <a:off x="685799" y="1869599"/>
            <a:ext cx="5202071" cy="916228"/>
          </a:xfrm>
        </p:spPr>
        <p:txBody>
          <a:bodyPr anchor="ctr" anchorCtr="0">
            <a:no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870201"/>
            <a:ext cx="5202071" cy="2916000"/>
          </a:xfrm>
          <a:prstGeom prst="roundRect">
            <a:avLst>
              <a:gd name="adj" fmla="val 2496"/>
            </a:avLst>
          </a:prstGeom>
          <a:ln w="28575">
            <a:solidFill>
              <a:schemeClr val="accent3">
                <a:lumMod val="50000"/>
              </a:schemeClr>
            </a:solidFill>
          </a:ln>
          <a:effectLst>
            <a:outerShdw blurRad="63500" sx="102000" sy="102000" algn="ctr" rotWithShape="0">
              <a:prstClr val="black">
                <a:alpha val="40000"/>
              </a:prstClr>
            </a:outerShdw>
          </a:effectLst>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8270" y="1869599"/>
            <a:ext cx="5228444" cy="916228"/>
          </a:xfrm>
        </p:spPr>
        <p:txBody>
          <a:bodyPr anchor="ctr" anchorCtr="0">
            <a:no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8270" y="2870201"/>
            <a:ext cx="5202071" cy="2916000"/>
          </a:xfrm>
          <a:prstGeom prst="roundRect">
            <a:avLst>
              <a:gd name="adj" fmla="val 2798"/>
            </a:avLst>
          </a:prstGeom>
          <a:ln w="28575">
            <a:solidFill>
              <a:schemeClr val="accent3">
                <a:lumMod val="50000"/>
              </a:schemeClr>
            </a:solidFill>
          </a:ln>
          <a:effectLst>
            <a:outerShdw blurRad="63500" sx="102000" sy="102000" algn="ctr" rotWithShape="0">
              <a:prstClr val="black">
                <a:alpha val="40000"/>
              </a:prstClr>
            </a:outerShdw>
          </a:effectLst>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C4C69E9-90CE-4D88-A616-18795549AB5C}" type="datetimeFigureOut">
              <a:rPr lang="en-US" smtClean="0"/>
              <a:t>6/14/2020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66C588-7211-40A8-966A-0838C475CECD}" type="slidenum">
              <a:rPr lang="en-US" smtClean="0"/>
              <a:t>‹#›</a:t>
            </a:fld>
            <a:endParaRPr lang="en-US"/>
          </a:p>
        </p:txBody>
      </p:sp>
      <p:cxnSp>
        <p:nvCxnSpPr>
          <p:cNvPr id="12" name="Straight Connector 11">
            <a:extLst>
              <a:ext uri="{FF2B5EF4-FFF2-40B4-BE49-F238E27FC236}">
                <a16:creationId xmlns:a16="http://schemas.microsoft.com/office/drawing/2014/main" id="{8031B0A9-3E16-4C5B-A6CE-045BCB91A008}"/>
              </a:ext>
              <a:ext uri="{C183D7F6-B498-43B3-948B-1728B52AA6E4}">
                <adec:decorative xmlns="" xmlns:adec="http://schemas.microsoft.com/office/drawing/2017/decorative" val="1"/>
              </a:ext>
            </a:extLst>
          </p:cNvPr>
          <p:cNvCxnSpPr>
            <a:cxnSpLocks/>
          </p:cNvCxnSpPr>
          <p:nvPr/>
        </p:nvCxnSpPr>
        <p:spPr>
          <a:xfrm flipV="1">
            <a:off x="57150" y="939761"/>
            <a:ext cx="3666" cy="491143"/>
          </a:xfrm>
          <a:prstGeom prst="line">
            <a:avLst/>
          </a:prstGeom>
          <a:ln w="127000" cap="sq">
            <a:solidFill>
              <a:schemeClr val="accent3"/>
            </a:solidFill>
            <a:miter lim="800000"/>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907445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0"/>
            <a:ext cx="10840914" cy="1260000"/>
          </a:xfrm>
        </p:spPr>
        <p:txBody>
          <a:bodyPr>
            <a:normAutofit/>
          </a:bodyPr>
          <a:lstStyle>
            <a:lvl1pPr>
              <a:defRPr sz="3000"/>
            </a:lvl1pPr>
          </a:lstStyle>
          <a:p>
            <a:r>
              <a:rPr lang="en-US"/>
              <a:t>Click to edit Master title style</a:t>
            </a:r>
            <a:endParaRPr lang="en-US" dirty="0"/>
          </a:p>
        </p:txBody>
      </p:sp>
      <p:sp>
        <p:nvSpPr>
          <p:cNvPr id="9" name="Rectangle: Rounded Corners 8">
            <a:extLst>
              <a:ext uri="{FF2B5EF4-FFF2-40B4-BE49-F238E27FC236}">
                <a16:creationId xmlns:a16="http://schemas.microsoft.com/office/drawing/2014/main" id="{E44449DE-635B-4B23-9B8B-C95A5B8764DB}"/>
              </a:ext>
            </a:extLst>
          </p:cNvPr>
          <p:cNvSpPr/>
          <p:nvPr/>
        </p:nvSpPr>
        <p:spPr>
          <a:xfrm>
            <a:off x="663356" y="1790228"/>
            <a:ext cx="10863358" cy="4080348"/>
          </a:xfrm>
          <a:prstGeom prst="roundRect">
            <a:avLst>
              <a:gd name="adj" fmla="val 2634"/>
            </a:avLst>
          </a:prstGeom>
          <a:solidFill>
            <a:schemeClr val="accent3">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685802" y="1869600"/>
            <a:ext cx="5040000" cy="3921601"/>
          </a:xfrm>
          <a:prstGeom prst="roundRect">
            <a:avLst>
              <a:gd name="adj" fmla="val 1970"/>
            </a:avLst>
          </a:prstGeom>
          <a:ln w="28575">
            <a:noFill/>
          </a:ln>
          <a:effectLst/>
        </p:spPr>
        <p:txBody>
          <a:bodyPr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88644" y="1869601"/>
            <a:ext cx="5040000" cy="3921600"/>
          </a:xfrm>
          <a:prstGeom prst="roundRect">
            <a:avLst>
              <a:gd name="adj" fmla="val 2211"/>
            </a:avLst>
          </a:prstGeom>
          <a:ln w="28575">
            <a:noFill/>
          </a:ln>
          <a:effectLst/>
        </p:spPr>
        <p:txBody>
          <a:bodyPr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C4C69E9-90CE-4D88-A616-18795549AB5C}" type="datetimeFigureOut">
              <a:rPr lang="en-US" smtClean="0"/>
              <a:t>6/14/2020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6C588-7211-40A8-966A-0838C475CECD}" type="slidenum">
              <a:rPr lang="en-US" smtClean="0"/>
              <a:t>‹#›</a:t>
            </a:fld>
            <a:endParaRPr lang="en-US"/>
          </a:p>
        </p:txBody>
      </p:sp>
      <p:cxnSp>
        <p:nvCxnSpPr>
          <p:cNvPr id="10" name="Straight Connector 9">
            <a:extLst>
              <a:ext uri="{FF2B5EF4-FFF2-40B4-BE49-F238E27FC236}">
                <a16:creationId xmlns:a16="http://schemas.microsoft.com/office/drawing/2014/main" id="{E8539E0A-8009-4A6E-A7A1-5AEFA52206C3}"/>
              </a:ext>
              <a:ext uri="{C183D7F6-B498-43B3-948B-1728B52AA6E4}">
                <adec:decorative xmlns="" xmlns:adec="http://schemas.microsoft.com/office/drawing/2017/decorative" val="1"/>
              </a:ext>
            </a:extLst>
          </p:cNvPr>
          <p:cNvCxnSpPr>
            <a:cxnSpLocks/>
          </p:cNvCxnSpPr>
          <p:nvPr/>
        </p:nvCxnSpPr>
        <p:spPr>
          <a:xfrm flipV="1">
            <a:off x="57150" y="996911"/>
            <a:ext cx="3666" cy="491143"/>
          </a:xfrm>
          <a:prstGeom prst="line">
            <a:avLst/>
          </a:prstGeom>
          <a:ln w="127000" cap="sq">
            <a:solidFill>
              <a:schemeClr val="accent3"/>
            </a:solidFill>
            <a:miter lim="800000"/>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731427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white">
          <a:xfrm>
            <a:off x="685801" y="609600"/>
            <a:ext cx="10840914"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bwMode="white">
          <a:xfrm>
            <a:off x="685801" y="2142067"/>
            <a:ext cx="10840914" cy="3649133"/>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C4C69E9-90CE-4D88-A616-18795549AB5C}" type="datetimeFigureOut">
              <a:rPr lang="en-US" smtClean="0"/>
              <a:t>6/14/2020</a:t>
            </a:fld>
            <a:endParaRPr lang="en-U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266059" y="5870575"/>
            <a:ext cx="1260655"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366C588-7211-40A8-966A-0838C475CECD}" type="slidenum">
              <a:rPr lang="en-US" smtClean="0"/>
              <a:t>‹#›</a:t>
            </a:fld>
            <a:endParaRPr lang="en-US"/>
          </a:p>
        </p:txBody>
      </p:sp>
    </p:spTree>
    <p:extLst>
      <p:ext uri="{BB962C8B-B14F-4D97-AF65-F5344CB8AC3E}">
        <p14:creationId xmlns:p14="http://schemas.microsoft.com/office/powerpoint/2010/main" val="357579502"/>
      </p:ext>
    </p:extLst>
  </p:cSld>
  <p:clrMap bg1="dk1" tx1="lt1" bg2="dk2" tx2="lt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hyperlink" Target="mailto:habzak@iium.edu.my" TargetMode="External"/></Relationships>
</file>

<file path=ppt/slides/_rels/slide10.xml.rels><?xml version="1.0" encoding="UTF-8" standalone="yes"?>
<Relationships xmlns="http://schemas.openxmlformats.org/package/2006/relationships"><Relationship Id="rId2" Type="http://schemas.openxmlformats.org/officeDocument/2006/relationships/hyperlink" Target="https://www.thestar.com.my/business/business-news/2020/02/27/highlights-of-stimulus-package"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hyperlink" Target="https://www.thestar.com.my/news/nation/2020/03/16/pm-workers-forced-to-take-unpaid-leave-to-receive-cash-assistance-of-rm600-a-month%20Retrieved%2011-06-2020"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s://www.imoney.my/articles/coronavirus-impact-malaysia" TargetMode="External"/><Relationship Id="rId2" Type="http://schemas.openxmlformats.org/officeDocument/2006/relationships/hyperlink" Target="https://www.bnm.gov.my/index.php?ch=en_press&amp;pg=en_press&amp;ac=5018" TargetMode="Externa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hyperlink" Target="mailto:habzak@iium.edu.my" TargetMode="Externa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www.dw.com/en/the-coronavirus-crisis-has-hit-tourism-in-malaysia-hard/a-53392776"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hyperlink" Target="https://www.theedgemarkets.com/article/special-report-covid19-fallout-jobs-under-threat%20RETRIVED%2011-06-2020"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wealth">
            <a:extLst>
              <a:ext uri="{FF2B5EF4-FFF2-40B4-BE49-F238E27FC236}">
                <a16:creationId xmlns:a16="http://schemas.microsoft.com/office/drawing/2014/main" id="{9A12476F-AD0D-4BF6-A529-D021229D3F54}"/>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268234" y="1724161"/>
            <a:ext cx="9248362" cy="2296091"/>
          </a:xfrm>
          <a:prstGeom prst="rect">
            <a:avLst/>
          </a:prstGeom>
          <a:solidFill>
            <a:schemeClr val="bg2"/>
          </a:solidFill>
        </p:spPr>
      </p:pic>
      <p:sp>
        <p:nvSpPr>
          <p:cNvPr id="3" name="Rectangle 2">
            <a:extLst>
              <a:ext uri="{FF2B5EF4-FFF2-40B4-BE49-F238E27FC236}">
                <a16:creationId xmlns:a16="http://schemas.microsoft.com/office/drawing/2014/main" id="{44B64044-54F0-45A2-A532-14B1B97B343A}"/>
              </a:ext>
            </a:extLst>
          </p:cNvPr>
          <p:cNvSpPr txBox="1">
            <a:spLocks noChangeArrowheads="1"/>
          </p:cNvSpPr>
          <p:nvPr/>
        </p:nvSpPr>
        <p:spPr bwMode="auto">
          <a:xfrm>
            <a:off x="1268234" y="115910"/>
            <a:ext cx="9248362" cy="1608251"/>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style>
          <a:lnRef idx="0">
            <a:schemeClr val="accent1"/>
          </a:lnRef>
          <a:fillRef idx="3">
            <a:schemeClr val="accent1"/>
          </a:fillRef>
          <a:effectRef idx="3">
            <a:schemeClr val="accent1"/>
          </a:effectRef>
          <a:fontRef idx="minor">
            <a:schemeClr val="lt1"/>
          </a:fontRef>
        </p:style>
        <p:txBody>
          <a:bodyPr>
            <a:normAutofit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endParaRPr lang="en-GB" sz="3600" dirty="0">
              <a:solidFill>
                <a:schemeClr val="tx2"/>
              </a:solidFill>
              <a:latin typeface="Arial Black" panose="020B0A04020102020204" pitchFamily="34" charset="0"/>
              <a:cs typeface="Times New Roman" charset="0"/>
            </a:endParaRPr>
          </a:p>
          <a:p>
            <a:pPr algn="ctr"/>
            <a:r>
              <a:rPr lang="en-US" sz="2800" dirty="0">
                <a:solidFill>
                  <a:schemeClr val="tx2"/>
                </a:solidFill>
                <a:latin typeface="Arial Black" panose="020B0A04020102020204" pitchFamily="34" charset="0"/>
                <a:cs typeface="Times New Roman" charset="0"/>
              </a:rPr>
              <a:t>STRATEGIC ISLAMIC FINANCE IN THE PANDEMIC OF COVID-19 ERA &amp; ITS RECOVERY “MALAYSIAN EXPERIENCE”</a:t>
            </a:r>
            <a:endParaRPr lang="en-GB" sz="2800" dirty="0">
              <a:solidFill>
                <a:schemeClr val="tx2"/>
              </a:solidFill>
              <a:latin typeface="Arial Black" panose="020B0A04020102020204" pitchFamily="34" charset="0"/>
              <a:cs typeface="Times New Roman" charset="0"/>
            </a:endParaRPr>
          </a:p>
        </p:txBody>
      </p:sp>
      <p:sp>
        <p:nvSpPr>
          <p:cNvPr id="4" name="Rectangle 3">
            <a:extLst>
              <a:ext uri="{FF2B5EF4-FFF2-40B4-BE49-F238E27FC236}">
                <a16:creationId xmlns:a16="http://schemas.microsoft.com/office/drawing/2014/main" id="{9458555B-6363-4522-8859-2D54F3A93803}"/>
              </a:ext>
            </a:extLst>
          </p:cNvPr>
          <p:cNvSpPr txBox="1">
            <a:spLocks noChangeArrowheads="1"/>
          </p:cNvSpPr>
          <p:nvPr/>
        </p:nvSpPr>
        <p:spPr bwMode="auto">
          <a:xfrm>
            <a:off x="1268234" y="4020252"/>
            <a:ext cx="9248362" cy="2732128"/>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style>
          <a:lnRef idx="0">
            <a:schemeClr val="accent1"/>
          </a:lnRef>
          <a:fillRef idx="3">
            <a:schemeClr val="accent1"/>
          </a:fillRef>
          <a:effectRef idx="3">
            <a:schemeClr val="accent1"/>
          </a:effectRef>
          <a:fontRef idx="minor">
            <a:schemeClr val="lt1"/>
          </a:fontRef>
        </p:style>
        <p:txBody>
          <a:bodyPr anchor="ctr">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buFont typeface="Arial" charset="0"/>
              <a:buNone/>
            </a:pPr>
            <a:r>
              <a:rPr lang="en-US" sz="2800" b="1" dirty="0">
                <a:latin typeface="Arial Black" panose="020B0A04020102020204" pitchFamily="34" charset="0"/>
                <a:cs typeface="Times New Roman" charset="0"/>
              </a:rPr>
              <a:t>Presented by</a:t>
            </a:r>
          </a:p>
          <a:p>
            <a:pPr algn="ctr">
              <a:buFont typeface="Arial" charset="0"/>
              <a:buNone/>
            </a:pPr>
            <a:r>
              <a:rPr lang="en-US" b="1" dirty="0">
                <a:latin typeface="Arial Black" panose="020B0A04020102020204" pitchFamily="34" charset="0"/>
                <a:cs typeface="Times New Roman" charset="0"/>
              </a:rPr>
              <a:t>Asst. Prof. Dr. </a:t>
            </a:r>
            <a:r>
              <a:rPr lang="en-US" b="1" dirty="0" err="1">
                <a:latin typeface="Arial Black" panose="020B0A04020102020204" pitchFamily="34" charset="0"/>
                <a:cs typeface="Times New Roman" charset="0"/>
              </a:rPr>
              <a:t>Habeebullah</a:t>
            </a:r>
            <a:r>
              <a:rPr lang="en-US" b="1" dirty="0">
                <a:latin typeface="Arial Black" panose="020B0A04020102020204" pitchFamily="34" charset="0"/>
                <a:cs typeface="Times New Roman" charset="0"/>
              </a:rPr>
              <a:t> Zakariyah </a:t>
            </a:r>
          </a:p>
          <a:p>
            <a:pPr algn="ctr">
              <a:buFont typeface="Arial" charset="0"/>
              <a:buNone/>
            </a:pPr>
            <a:r>
              <a:rPr lang="en-US" b="1" dirty="0">
                <a:latin typeface="Arial Black" panose="020B0A04020102020204" pitchFamily="34" charset="0"/>
                <a:cs typeface="Times New Roman" charset="0"/>
                <a:hlinkClick r:id="rId4"/>
              </a:rPr>
              <a:t>habzak@iium.edu.my</a:t>
            </a:r>
            <a:endParaRPr lang="en-US" b="1" dirty="0">
              <a:latin typeface="Arial Black" panose="020B0A04020102020204" pitchFamily="34" charset="0"/>
              <a:cs typeface="Times New Roman" charset="0"/>
            </a:endParaRPr>
          </a:p>
          <a:p>
            <a:pPr algn="ctr">
              <a:buFont typeface="Arial" charset="0"/>
              <a:buNone/>
            </a:pPr>
            <a:r>
              <a:rPr lang="en-US" sz="1400" b="1" dirty="0">
                <a:latin typeface="Arial Black" panose="020B0A04020102020204" pitchFamily="34" charset="0"/>
                <a:cs typeface="Times New Roman" charset="0"/>
              </a:rPr>
              <a:t>IIUM Institute of Islamic Banking and Finance</a:t>
            </a:r>
          </a:p>
          <a:p>
            <a:pPr algn="ctr">
              <a:buFont typeface="Arial" charset="0"/>
              <a:buNone/>
            </a:pPr>
            <a:r>
              <a:rPr lang="en-US" sz="1400" b="1" dirty="0">
                <a:latin typeface="Arial Black" panose="020B0A04020102020204" pitchFamily="34" charset="0"/>
                <a:cs typeface="Times New Roman" charset="0"/>
              </a:rPr>
              <a:t>Malaysia</a:t>
            </a:r>
          </a:p>
          <a:p>
            <a:pPr algn="ctr">
              <a:buFont typeface="Arial" charset="0"/>
              <a:buNone/>
            </a:pPr>
            <a:r>
              <a:rPr lang="en-US" sz="1400" b="1" dirty="0">
                <a:latin typeface="Arial Black" panose="020B0A04020102020204" pitchFamily="34" charset="0"/>
                <a:cs typeface="Times New Roman" charset="0"/>
              </a:rPr>
              <a:t>ONLINE INTERNATIONAL SEMINAR </a:t>
            </a:r>
          </a:p>
          <a:p>
            <a:pPr algn="ctr">
              <a:buFont typeface="Arial" charset="0"/>
              <a:buNone/>
            </a:pPr>
            <a:r>
              <a:rPr lang="en-US" sz="1400" b="1" dirty="0">
                <a:latin typeface="Arial Black" panose="020B0A04020102020204" pitchFamily="34" charset="0"/>
                <a:cs typeface="Times New Roman" charset="0"/>
              </a:rPr>
              <a:t>INDONESIA- 15/06/2020</a:t>
            </a:r>
            <a:endParaRPr lang="en-GB" sz="1400" b="1" dirty="0">
              <a:latin typeface="Arial Black" panose="020B0A04020102020204" pitchFamily="34" charset="0"/>
              <a:cs typeface="Times New Roman" charset="0"/>
            </a:endParaRPr>
          </a:p>
        </p:txBody>
      </p:sp>
    </p:spTree>
    <p:extLst>
      <p:ext uri="{BB962C8B-B14F-4D97-AF65-F5344CB8AC3E}">
        <p14:creationId xmlns:p14="http://schemas.microsoft.com/office/powerpoint/2010/main" val="2764314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09092" y="422599"/>
            <a:ext cx="5872765" cy="1210614"/>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PH"/>
          </a:p>
        </p:txBody>
      </p:sp>
      <p:sp>
        <p:nvSpPr>
          <p:cNvPr id="2" name="Title 1"/>
          <p:cNvSpPr>
            <a:spLocks noGrp="1"/>
          </p:cNvSpPr>
          <p:nvPr>
            <p:ph type="title"/>
          </p:nvPr>
        </p:nvSpPr>
        <p:spPr>
          <a:xfrm>
            <a:off x="685801" y="397906"/>
            <a:ext cx="10840914" cy="1260000"/>
          </a:xfrm>
        </p:spPr>
        <p:txBody>
          <a:bodyPr/>
          <a:lstStyle/>
          <a:p>
            <a:r>
              <a:rPr lang="en-US" dirty="0"/>
              <a:t>GOVERNMENT RESPONSES</a:t>
            </a:r>
          </a:p>
        </p:txBody>
      </p:sp>
      <p:sp>
        <p:nvSpPr>
          <p:cNvPr id="6" name="Rounded Rectangle 5"/>
          <p:cNvSpPr/>
          <p:nvPr/>
        </p:nvSpPr>
        <p:spPr>
          <a:xfrm>
            <a:off x="230746" y="1880333"/>
            <a:ext cx="3658673" cy="2444822"/>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MY" sz="2400" dirty="0"/>
              <a:t>1- Economic stimulus packages and outright </a:t>
            </a:r>
            <a:r>
              <a:rPr lang="en-US" sz="2400" dirty="0"/>
              <a:t>The RM20 billion stimulus package.</a:t>
            </a:r>
            <a:endParaRPr lang="en-MY" sz="2400" dirty="0"/>
          </a:p>
        </p:txBody>
      </p:sp>
      <p:sp>
        <p:nvSpPr>
          <p:cNvPr id="7" name="Rounded Rectangle 6"/>
          <p:cNvSpPr/>
          <p:nvPr/>
        </p:nvSpPr>
        <p:spPr>
          <a:xfrm>
            <a:off x="4017734" y="1880333"/>
            <a:ext cx="3919468" cy="2444822"/>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dirty="0"/>
              <a:t>2- Islamic and conventional provide moratorium to help reduce the financial burden. </a:t>
            </a:r>
          </a:p>
        </p:txBody>
      </p:sp>
      <p:sp>
        <p:nvSpPr>
          <p:cNvPr id="8" name="Rounded Rectangle 7"/>
          <p:cNvSpPr/>
          <p:nvPr/>
        </p:nvSpPr>
        <p:spPr>
          <a:xfrm>
            <a:off x="8065517" y="1880333"/>
            <a:ext cx="3919468" cy="2444822"/>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dirty="0"/>
              <a:t>3- Takaful operators and insurance companies are giving payment reliefs to lessen the burden. </a:t>
            </a:r>
          </a:p>
        </p:txBody>
      </p:sp>
      <p:sp>
        <p:nvSpPr>
          <p:cNvPr id="9" name="Rectangle 8"/>
          <p:cNvSpPr/>
          <p:nvPr/>
        </p:nvSpPr>
        <p:spPr>
          <a:xfrm>
            <a:off x="377542" y="4534978"/>
            <a:ext cx="10749927" cy="646331"/>
          </a:xfrm>
          <a:prstGeom prst="rect">
            <a:avLst/>
          </a:prstGeom>
        </p:spPr>
        <p:txBody>
          <a:bodyPr wrap="square">
            <a:spAutoFit/>
          </a:bodyPr>
          <a:lstStyle/>
          <a:p>
            <a:pPr algn="just"/>
            <a:r>
              <a:rPr lang="en-US" dirty="0">
                <a:hlinkClick r:id="rId2"/>
              </a:rPr>
              <a:t>Source: https://www.thestar.com.my/business/business-news/2020/02/27/highlights-of-stimulus-package</a:t>
            </a:r>
            <a:r>
              <a:rPr lang="en-US" dirty="0"/>
              <a:t>, retrieved 06-08-2020</a:t>
            </a:r>
          </a:p>
        </p:txBody>
      </p:sp>
      <p:sp>
        <p:nvSpPr>
          <p:cNvPr id="10" name="Rounded Rectangle 9"/>
          <p:cNvSpPr/>
          <p:nvPr/>
        </p:nvSpPr>
        <p:spPr>
          <a:xfrm>
            <a:off x="377542" y="5325362"/>
            <a:ext cx="9127066" cy="586041"/>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r>
              <a:rPr lang="en-US" sz="2400" dirty="0"/>
              <a:t>At the time of stimulus announcement 23 confirmed cases of COVID19. </a:t>
            </a:r>
          </a:p>
        </p:txBody>
      </p:sp>
    </p:spTree>
    <p:extLst>
      <p:ext uri="{BB962C8B-B14F-4D97-AF65-F5344CB8AC3E}">
        <p14:creationId xmlns:p14="http://schemas.microsoft.com/office/powerpoint/2010/main" val="3560370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685801" y="5741370"/>
            <a:ext cx="10840914" cy="878370"/>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endParaRPr lang="en-US" sz="2000" b="1" dirty="0">
              <a:solidFill>
                <a:schemeClr val="bg1"/>
              </a:solidFill>
            </a:endParaRPr>
          </a:p>
        </p:txBody>
      </p:sp>
      <p:sp>
        <p:nvSpPr>
          <p:cNvPr id="5" name="Rounded Rectangle 4"/>
          <p:cNvSpPr/>
          <p:nvPr/>
        </p:nvSpPr>
        <p:spPr>
          <a:xfrm>
            <a:off x="-309092" y="242294"/>
            <a:ext cx="11835807" cy="1210614"/>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PH"/>
          </a:p>
        </p:txBody>
      </p:sp>
      <p:sp>
        <p:nvSpPr>
          <p:cNvPr id="4" name="Title 3"/>
          <p:cNvSpPr>
            <a:spLocks noGrp="1"/>
          </p:cNvSpPr>
          <p:nvPr>
            <p:ph type="title"/>
          </p:nvPr>
        </p:nvSpPr>
        <p:spPr>
          <a:xfrm>
            <a:off x="685801" y="242294"/>
            <a:ext cx="10840914" cy="1260000"/>
          </a:xfrm>
        </p:spPr>
        <p:txBody>
          <a:bodyPr>
            <a:normAutofit/>
          </a:bodyPr>
          <a:lstStyle/>
          <a:p>
            <a:r>
              <a:rPr lang="en-US" dirty="0"/>
              <a:t>EMPLOYEE WHO ARE AFFECTED WITH COVID-19: STRATEGIS ON PLACE</a:t>
            </a:r>
          </a:p>
        </p:txBody>
      </p:sp>
      <p:sp>
        <p:nvSpPr>
          <p:cNvPr id="3" name="Content Placeholder 2"/>
          <p:cNvSpPr>
            <a:spLocks noGrp="1"/>
          </p:cNvSpPr>
          <p:nvPr>
            <p:ph idx="1"/>
          </p:nvPr>
        </p:nvSpPr>
        <p:spPr>
          <a:xfrm>
            <a:off x="685801" y="5741605"/>
            <a:ext cx="10840914" cy="1436236"/>
          </a:xfrm>
        </p:spPr>
        <p:txBody>
          <a:bodyPr>
            <a:normAutofit/>
          </a:bodyPr>
          <a:lstStyle/>
          <a:p>
            <a:pPr marL="0" indent="0" algn="ctr">
              <a:buNone/>
            </a:pPr>
            <a:r>
              <a:rPr lang="en-US" b="1" dirty="0">
                <a:solidFill>
                  <a:schemeClr val="bg1"/>
                </a:solidFill>
              </a:rPr>
              <a:t>This will take effect for a period of six month beginning April 1 to Sept 30.</a:t>
            </a:r>
            <a:br>
              <a:rPr lang="en-US" b="1" dirty="0">
                <a:solidFill>
                  <a:schemeClr val="bg1"/>
                </a:solidFill>
              </a:rPr>
            </a:br>
            <a:r>
              <a:rPr lang="en-US" u="sng" dirty="0">
                <a:hlinkClick r:id="rId2"/>
              </a:rPr>
              <a:t>https://www.thestar.com.my/news/nation/2020/03/16/pm-workers-forced-to-take-unpaid-leave-to-receive-cash-assistance-of-rm600-a-month Retrieved 11-06-2020</a:t>
            </a:r>
            <a:endParaRPr lang="en-US" dirty="0"/>
          </a:p>
          <a:p>
            <a:pPr marL="0" indent="0">
              <a:buNone/>
            </a:pPr>
            <a:endParaRPr lang="en-US" dirty="0"/>
          </a:p>
        </p:txBody>
      </p:sp>
      <p:sp>
        <p:nvSpPr>
          <p:cNvPr id="6" name="Rounded Rectangle 5"/>
          <p:cNvSpPr/>
          <p:nvPr/>
        </p:nvSpPr>
        <p:spPr>
          <a:xfrm>
            <a:off x="-309093" y="1545481"/>
            <a:ext cx="5447763" cy="509458"/>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r"/>
            <a:r>
              <a:rPr lang="en-US" sz="2000" b="1" dirty="0">
                <a:solidFill>
                  <a:schemeClr val="bg1"/>
                </a:solidFill>
              </a:rPr>
              <a:t>PRIME MINISTER ANNOUNCED THAT:</a:t>
            </a:r>
          </a:p>
        </p:txBody>
      </p:sp>
      <p:sp>
        <p:nvSpPr>
          <p:cNvPr id="7" name="Rounded Rectangle 6"/>
          <p:cNvSpPr/>
          <p:nvPr/>
        </p:nvSpPr>
        <p:spPr>
          <a:xfrm>
            <a:off x="685801" y="2166702"/>
            <a:ext cx="10840914" cy="631048"/>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r>
              <a:rPr lang="en-US" sz="2000" dirty="0"/>
              <a:t>Employees who are affected will receive financial assistance </a:t>
            </a:r>
            <a:r>
              <a:rPr lang="en-US" sz="2000" b="1" dirty="0">
                <a:solidFill>
                  <a:schemeClr val="bg1"/>
                </a:solidFill>
              </a:rPr>
              <a:t>of RM600 each month for a maximum period of six months</a:t>
            </a:r>
            <a:r>
              <a:rPr lang="en-US" sz="2000" dirty="0">
                <a:solidFill>
                  <a:schemeClr val="bg1"/>
                </a:solidFill>
              </a:rPr>
              <a:t>, </a:t>
            </a:r>
          </a:p>
        </p:txBody>
      </p:sp>
      <p:sp>
        <p:nvSpPr>
          <p:cNvPr id="8" name="Rounded Rectangle 7"/>
          <p:cNvSpPr/>
          <p:nvPr/>
        </p:nvSpPr>
        <p:spPr>
          <a:xfrm>
            <a:off x="685801" y="2928703"/>
            <a:ext cx="10840914" cy="473138"/>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r>
              <a:rPr lang="en-US" sz="2000" dirty="0"/>
              <a:t>unpaid leave workers  beginning March 1 will be eligible for the financial assistance.</a:t>
            </a:r>
          </a:p>
        </p:txBody>
      </p:sp>
      <p:sp>
        <p:nvSpPr>
          <p:cNvPr id="9" name="Rounded Rectangle 8"/>
          <p:cNvSpPr/>
          <p:nvPr/>
        </p:nvSpPr>
        <p:spPr>
          <a:xfrm>
            <a:off x="685801" y="3513496"/>
            <a:ext cx="10840914" cy="631048"/>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r>
              <a:rPr lang="en-US" dirty="0"/>
              <a:t>“This involves an allocation of RM120mil, and as many as 33,000 workers are targeted to receive this benefit, ” he said during a press conference at the Prime Minister’s Office in </a:t>
            </a:r>
            <a:r>
              <a:rPr lang="en-US" dirty="0" err="1"/>
              <a:t>Putrajaya</a:t>
            </a:r>
            <a:r>
              <a:rPr lang="en-US" dirty="0"/>
              <a:t> on March 16 (Monday).</a:t>
            </a:r>
          </a:p>
        </p:txBody>
      </p:sp>
      <p:sp>
        <p:nvSpPr>
          <p:cNvPr id="10" name="Rounded Rectangle 9"/>
          <p:cNvSpPr/>
          <p:nvPr/>
        </p:nvSpPr>
        <p:spPr>
          <a:xfrm>
            <a:off x="685801" y="4256199"/>
            <a:ext cx="10840914" cy="631048"/>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r>
              <a:rPr lang="en-US" sz="2000" dirty="0"/>
              <a:t>affected employees with </a:t>
            </a:r>
            <a:r>
              <a:rPr lang="en-US" sz="2000" b="1" dirty="0">
                <a:solidFill>
                  <a:schemeClr val="bg1"/>
                </a:solidFill>
              </a:rPr>
              <a:t>salaries under RM4,000</a:t>
            </a:r>
            <a:r>
              <a:rPr lang="en-US" sz="2000" b="1" dirty="0">
                <a:solidFill>
                  <a:schemeClr val="accent6"/>
                </a:solidFill>
              </a:rPr>
              <a:t> </a:t>
            </a:r>
            <a:r>
              <a:rPr lang="en-US" sz="2000" dirty="0"/>
              <a:t>a month are also allowed to withdraw from the Employee Insurance System (EIS).</a:t>
            </a:r>
          </a:p>
        </p:txBody>
      </p:sp>
      <p:sp>
        <p:nvSpPr>
          <p:cNvPr id="11" name="Rounded Rectangle 10"/>
          <p:cNvSpPr/>
          <p:nvPr/>
        </p:nvSpPr>
        <p:spPr>
          <a:xfrm>
            <a:off x="685801" y="4998902"/>
            <a:ext cx="10840914" cy="631048"/>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r>
              <a:rPr lang="en-US" sz="2000" dirty="0"/>
              <a:t>The government has also decided to give a 2% discount to all power consumers in commercial, industrial and agriculture as well as domestic sectors, he said.</a:t>
            </a:r>
            <a:endParaRPr lang="en-US" sz="2000" b="1" dirty="0">
              <a:solidFill>
                <a:schemeClr val="bg1"/>
              </a:solidFill>
            </a:endParaRPr>
          </a:p>
        </p:txBody>
      </p:sp>
    </p:spTree>
    <p:extLst>
      <p:ext uri="{BB962C8B-B14F-4D97-AF65-F5344CB8AC3E}">
        <p14:creationId xmlns:p14="http://schemas.microsoft.com/office/powerpoint/2010/main" val="1119267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749120" y="1729206"/>
            <a:ext cx="9249175" cy="605307"/>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PH"/>
          </a:p>
        </p:txBody>
      </p:sp>
      <p:sp>
        <p:nvSpPr>
          <p:cNvPr id="5" name="Rounded Rectangle 4"/>
          <p:cNvSpPr/>
          <p:nvPr/>
        </p:nvSpPr>
        <p:spPr>
          <a:xfrm>
            <a:off x="-309092" y="422599"/>
            <a:ext cx="10676585" cy="1210614"/>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PH"/>
          </a:p>
        </p:txBody>
      </p:sp>
      <p:sp>
        <p:nvSpPr>
          <p:cNvPr id="2" name="Title 1"/>
          <p:cNvSpPr>
            <a:spLocks noGrp="1"/>
          </p:cNvSpPr>
          <p:nvPr>
            <p:ph type="title"/>
          </p:nvPr>
        </p:nvSpPr>
        <p:spPr>
          <a:xfrm>
            <a:off x="685801" y="397906"/>
            <a:ext cx="10840914" cy="1260000"/>
          </a:xfrm>
        </p:spPr>
        <p:txBody>
          <a:bodyPr>
            <a:normAutofit/>
          </a:bodyPr>
          <a:lstStyle/>
          <a:p>
            <a:r>
              <a:rPr lang="en-US" sz="3200" b="1" dirty="0"/>
              <a:t>MCS STAGES AND BANK NEGARA ANNOUNCEMENT</a:t>
            </a:r>
          </a:p>
        </p:txBody>
      </p:sp>
      <p:sp>
        <p:nvSpPr>
          <p:cNvPr id="3" name="Content Placeholder 2"/>
          <p:cNvSpPr>
            <a:spLocks noGrp="1"/>
          </p:cNvSpPr>
          <p:nvPr>
            <p:ph idx="1"/>
          </p:nvPr>
        </p:nvSpPr>
        <p:spPr>
          <a:xfrm>
            <a:off x="812441" y="1844908"/>
            <a:ext cx="10840914" cy="489605"/>
          </a:xfrm>
        </p:spPr>
        <p:txBody>
          <a:bodyPr>
            <a:normAutofit/>
          </a:bodyPr>
          <a:lstStyle/>
          <a:p>
            <a:pPr marL="0" indent="0">
              <a:buNone/>
            </a:pPr>
            <a:r>
              <a:rPr lang="en-US" b="1" dirty="0">
                <a:solidFill>
                  <a:schemeClr val="bg1"/>
                </a:solidFill>
              </a:rPr>
              <a:t>BANK NEGARA ANNOUNCED MEANSURES FOR COVID ON 24</a:t>
            </a:r>
            <a:r>
              <a:rPr lang="en-US" b="1" baseline="30000" dirty="0">
                <a:solidFill>
                  <a:schemeClr val="bg1"/>
                </a:solidFill>
              </a:rPr>
              <a:t>th</a:t>
            </a:r>
            <a:r>
              <a:rPr lang="en-US" b="1" dirty="0">
                <a:solidFill>
                  <a:schemeClr val="bg1"/>
                </a:solidFill>
              </a:rPr>
              <a:t> March 2020</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563" y="2521515"/>
            <a:ext cx="10263389" cy="4079374"/>
          </a:xfrm>
          <a:prstGeom prst="roundRect">
            <a:avLst>
              <a:gd name="adj" fmla="val 16667"/>
            </a:avLst>
          </a:prstGeom>
          <a:ln w="76200">
            <a:solidFill>
              <a:schemeClr val="accent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3109794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94289" y="2221605"/>
            <a:ext cx="11045305" cy="2434107"/>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PH"/>
          </a:p>
        </p:txBody>
      </p:sp>
      <p:sp>
        <p:nvSpPr>
          <p:cNvPr id="3" name="Content Placeholder 2"/>
          <p:cNvSpPr>
            <a:spLocks noGrp="1"/>
          </p:cNvSpPr>
          <p:nvPr>
            <p:ph idx="1"/>
          </p:nvPr>
        </p:nvSpPr>
        <p:spPr>
          <a:xfrm>
            <a:off x="283335" y="2603697"/>
            <a:ext cx="11256259" cy="834962"/>
          </a:xfrm>
        </p:spPr>
        <p:txBody>
          <a:bodyPr>
            <a:noAutofit/>
          </a:bodyPr>
          <a:lstStyle/>
          <a:p>
            <a:pPr algn="ctr"/>
            <a:r>
              <a:rPr lang="en-US" sz="2800" dirty="0"/>
              <a:t>Bank Negara Malaysia (BNM) has put a six-month moratorium on the repayment of personal loans and financing. This means that </a:t>
            </a:r>
            <a:r>
              <a:rPr lang="en-US" sz="2800" b="1" dirty="0">
                <a:solidFill>
                  <a:schemeClr val="bg1"/>
                </a:solidFill>
              </a:rPr>
              <a:t>all banks</a:t>
            </a:r>
            <a:r>
              <a:rPr lang="en-US" sz="2800" dirty="0"/>
              <a:t> will offer an automatic postponement of loan payments of six months.</a:t>
            </a:r>
          </a:p>
        </p:txBody>
      </p:sp>
    </p:spTree>
    <p:extLst>
      <p:ext uri="{BB962C8B-B14F-4D97-AF65-F5344CB8AC3E}">
        <p14:creationId xmlns:p14="http://schemas.microsoft.com/office/powerpoint/2010/main" val="11611053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386366" y="2234766"/>
            <a:ext cx="11140348" cy="4509137"/>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fontAlgn="t"/>
            <a:r>
              <a:rPr lang="en-US" sz="2000" dirty="0"/>
              <a:t>1- To ease the cash flow of individuals and SMEs that are likely to be the most affected by Covid-19, banking institutions will offer a deferment of all loan/financing repayments for a period of 6 months, with effect from 1 April 2020. This offer is applicable to performing loans, denominated in Malaysian Ringgit, that have not been in arrears for more than 90 days as at 1 April 2020. For credit card facilities, banking institutions will offer to convert the outstanding balances into a 3-year term loan with reduced interest rates to help borrowers better manage their debt.</a:t>
            </a:r>
          </a:p>
          <a:p>
            <a:pPr algn="ctr" fontAlgn="t"/>
            <a:r>
              <a:rPr lang="en-US" sz="2000" dirty="0"/>
              <a:t>It is important to note that the interest/profit will continue to accrue on loan/financing repayments that are deferred and borrowers will need to </a:t>
            </a:r>
            <a:r>
              <a:rPr lang="en-US" sz="2000" dirty="0" err="1"/>
              <a:t>honour</a:t>
            </a:r>
            <a:r>
              <a:rPr lang="en-US" sz="2000" dirty="0"/>
              <a:t> the deferred repayments in the future. Borrowers should therefore ensure that they understand and discuss with their banking institutions on the options available to resume their scheduled repayments after the deferment period.</a:t>
            </a:r>
            <a:br>
              <a:rPr lang="en-US" sz="2000" dirty="0"/>
            </a:br>
            <a:br>
              <a:rPr lang="en-US" sz="2000" dirty="0"/>
            </a:br>
            <a:r>
              <a:rPr lang="en-US" sz="2000" dirty="0"/>
              <a:t>Individuals and SMEs that do not wish or need to avail of these flexibilities can continue with their current repayment structures.</a:t>
            </a:r>
          </a:p>
        </p:txBody>
      </p:sp>
      <p:sp>
        <p:nvSpPr>
          <p:cNvPr id="7" name="Rounded Rectangle 6"/>
          <p:cNvSpPr/>
          <p:nvPr/>
        </p:nvSpPr>
        <p:spPr>
          <a:xfrm>
            <a:off x="-309092" y="422599"/>
            <a:ext cx="11835806" cy="1210614"/>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PH"/>
          </a:p>
        </p:txBody>
      </p:sp>
      <p:sp>
        <p:nvSpPr>
          <p:cNvPr id="2" name="Title 1"/>
          <p:cNvSpPr>
            <a:spLocks noGrp="1"/>
          </p:cNvSpPr>
          <p:nvPr>
            <p:ph type="title"/>
          </p:nvPr>
        </p:nvSpPr>
        <p:spPr>
          <a:xfrm>
            <a:off x="685800" y="397906"/>
            <a:ext cx="10840914" cy="1260000"/>
          </a:xfrm>
        </p:spPr>
        <p:txBody>
          <a:bodyPr/>
          <a:lstStyle/>
          <a:p>
            <a:pPr algn="just" fontAlgn="t"/>
            <a:r>
              <a:rPr lang="en-US" b="1" dirty="0"/>
              <a:t>Deferment and Restructuring of Loans/Financing Facilities</a:t>
            </a:r>
            <a:endParaRPr lang="en-US" dirty="0"/>
          </a:p>
        </p:txBody>
      </p:sp>
      <p:sp>
        <p:nvSpPr>
          <p:cNvPr id="11" name="Rounded Rectangle 10"/>
          <p:cNvSpPr/>
          <p:nvPr/>
        </p:nvSpPr>
        <p:spPr>
          <a:xfrm>
            <a:off x="2217581" y="1725505"/>
            <a:ext cx="7477918" cy="630000"/>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200" b="1" i="1" dirty="0">
                <a:solidFill>
                  <a:schemeClr val="bg1"/>
                </a:solidFill>
              </a:rPr>
              <a:t>Loans/financing to individuals and SMEs</a:t>
            </a:r>
            <a:endParaRPr lang="en-US" sz="3200" b="1" dirty="0">
              <a:solidFill>
                <a:schemeClr val="bg1"/>
              </a:solidFill>
            </a:endParaRPr>
          </a:p>
        </p:txBody>
      </p:sp>
    </p:spTree>
    <p:extLst>
      <p:ext uri="{BB962C8B-B14F-4D97-AF65-F5344CB8AC3E}">
        <p14:creationId xmlns:p14="http://schemas.microsoft.com/office/powerpoint/2010/main" val="27505826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09092" y="422599"/>
            <a:ext cx="11835806" cy="1210614"/>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PH"/>
          </a:p>
        </p:txBody>
      </p:sp>
      <p:sp>
        <p:nvSpPr>
          <p:cNvPr id="2" name="Title 1"/>
          <p:cNvSpPr>
            <a:spLocks noGrp="1"/>
          </p:cNvSpPr>
          <p:nvPr>
            <p:ph type="title"/>
          </p:nvPr>
        </p:nvSpPr>
        <p:spPr>
          <a:xfrm>
            <a:off x="685800" y="397906"/>
            <a:ext cx="10840914" cy="1260000"/>
          </a:xfrm>
        </p:spPr>
        <p:txBody>
          <a:bodyPr/>
          <a:lstStyle/>
          <a:p>
            <a:pPr algn="just" fontAlgn="t"/>
            <a:r>
              <a:rPr lang="en-US" b="1" dirty="0"/>
              <a:t>Deferment and Restructuring of Loans/Financing Facilities</a:t>
            </a:r>
            <a:endParaRPr lang="en-US" dirty="0"/>
          </a:p>
        </p:txBody>
      </p:sp>
      <p:sp>
        <p:nvSpPr>
          <p:cNvPr id="12" name="Rounded Rectangle 11"/>
          <p:cNvSpPr/>
          <p:nvPr/>
        </p:nvSpPr>
        <p:spPr>
          <a:xfrm>
            <a:off x="386366" y="2040505"/>
            <a:ext cx="11140348" cy="4509137"/>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fontAlgn="t"/>
            <a:r>
              <a:rPr lang="en-US" sz="2400" dirty="0"/>
              <a:t>2- Banking institutions will also facilitate requests by corporations to defer or restructure their loans/financing repayments in a way that will enable viable corporations to preserve jobs and swiftly resume economic activities when conditions improve. Corporations should approach their banking institutions to discuss their repayment plans and the restructuring of credit facilities.</a:t>
            </a:r>
            <a:br>
              <a:rPr lang="en-US" sz="2400" dirty="0"/>
            </a:br>
            <a:br>
              <a:rPr lang="en-US" sz="2400" dirty="0"/>
            </a:br>
            <a:r>
              <a:rPr lang="en-US" sz="2400" dirty="0"/>
              <a:t>The Bank has provided appropriate time-bound flexibilities for banking institutions to report deferred/restructured facilities in the Central Credit Reference Information System (CCRIS), taking into account the temporary nature of disruptions faced by borrowers/customers.</a:t>
            </a:r>
          </a:p>
        </p:txBody>
      </p:sp>
      <p:sp>
        <p:nvSpPr>
          <p:cNvPr id="13" name="Rounded Rectangle 12"/>
          <p:cNvSpPr/>
          <p:nvPr/>
        </p:nvSpPr>
        <p:spPr>
          <a:xfrm>
            <a:off x="2217581" y="1725505"/>
            <a:ext cx="7477918" cy="630000"/>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200" b="1" i="1" dirty="0">
                <a:solidFill>
                  <a:schemeClr val="bg1"/>
                </a:solidFill>
              </a:rPr>
              <a:t>Loans/financing to corporations</a:t>
            </a:r>
            <a:endParaRPr lang="en-US" sz="3200" b="1" dirty="0">
              <a:solidFill>
                <a:schemeClr val="bg1"/>
              </a:solidFill>
            </a:endParaRPr>
          </a:p>
        </p:txBody>
      </p:sp>
    </p:spTree>
    <p:extLst>
      <p:ext uri="{BB962C8B-B14F-4D97-AF65-F5344CB8AC3E}">
        <p14:creationId xmlns:p14="http://schemas.microsoft.com/office/powerpoint/2010/main" val="3168576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6191138" y="838478"/>
            <a:ext cx="5337506" cy="5523685"/>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342900" indent="-342900">
              <a:buFont typeface="Arial" panose="020B0604020202020204" pitchFamily="34" charset="0"/>
              <a:buChar char="•"/>
            </a:pPr>
            <a:r>
              <a:rPr lang="en-US" sz="2300" dirty="0"/>
              <a:t>On April 30, BNM released another statement to </a:t>
            </a:r>
            <a:r>
              <a:rPr lang="en-US" sz="2300" b="1" u="sng" dirty="0">
                <a:solidFill>
                  <a:schemeClr val="bg1"/>
                </a:solidFill>
              </a:rPr>
              <a:t>clarify the moratorium</a:t>
            </a:r>
            <a:r>
              <a:rPr lang="en-US" sz="2300" dirty="0"/>
              <a:t> specifically for </a:t>
            </a:r>
            <a:r>
              <a:rPr lang="en-US" sz="2300" b="1" u="sng" dirty="0">
                <a:solidFill>
                  <a:schemeClr val="bg1"/>
                </a:solidFill>
              </a:rPr>
              <a:t>hire purchase loan</a:t>
            </a:r>
            <a:r>
              <a:rPr lang="en-US" sz="2300" dirty="0"/>
              <a:t> and fixed-rate Islamic financing. In this new statement, it says borrowers will be required to go through some steps, based on the bank’s instructions, to complete the process of opting into the moratorium. It also says that banks will be required to inform the borrowers of any changes to the payment schedule and payment amounts. </a:t>
            </a:r>
          </a:p>
        </p:txBody>
      </p:sp>
      <p:sp>
        <p:nvSpPr>
          <p:cNvPr id="12" name="Rounded Rectangle 11"/>
          <p:cNvSpPr/>
          <p:nvPr/>
        </p:nvSpPr>
        <p:spPr>
          <a:xfrm>
            <a:off x="685802" y="838478"/>
            <a:ext cx="5337506" cy="2716091"/>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342900" indent="-342900">
              <a:buFont typeface="Arial" panose="020B0604020202020204" pitchFamily="34" charset="0"/>
              <a:buChar char="•"/>
            </a:pPr>
            <a:r>
              <a:rPr lang="en-US" sz="2400" dirty="0"/>
              <a:t>Eligibility. Only applies to ringgit-denominated loans that are not in default exceeding 90 days as at April 1. Does not apply to credit card debt.</a:t>
            </a:r>
          </a:p>
        </p:txBody>
      </p:sp>
      <p:sp>
        <p:nvSpPr>
          <p:cNvPr id="13" name="Rounded Rectangle 12"/>
          <p:cNvSpPr/>
          <p:nvPr/>
        </p:nvSpPr>
        <p:spPr>
          <a:xfrm>
            <a:off x="685802" y="3787740"/>
            <a:ext cx="5337506" cy="2574423"/>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342900" indent="-342900" algn="just">
              <a:buFont typeface="Arial" panose="020B0604020202020204" pitchFamily="34" charset="0"/>
              <a:buChar char="•"/>
            </a:pPr>
            <a:r>
              <a:rPr lang="en-US" sz="2400" dirty="0"/>
              <a:t>It’s important to note that your </a:t>
            </a:r>
            <a:r>
              <a:rPr lang="en-US" sz="2400" b="1" dirty="0"/>
              <a:t>interest will still accrue</a:t>
            </a:r>
            <a:r>
              <a:rPr lang="en-US" sz="2400" dirty="0"/>
              <a:t> during the moratorium period. In addition, interest charges for some loans may be compounded.</a:t>
            </a:r>
          </a:p>
        </p:txBody>
      </p:sp>
    </p:spTree>
    <p:extLst>
      <p:ext uri="{BB962C8B-B14F-4D97-AF65-F5344CB8AC3E}">
        <p14:creationId xmlns:p14="http://schemas.microsoft.com/office/powerpoint/2010/main" val="19038793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09092" y="422599"/>
            <a:ext cx="7070500" cy="1210614"/>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PH"/>
          </a:p>
        </p:txBody>
      </p:sp>
      <p:sp>
        <p:nvSpPr>
          <p:cNvPr id="7" name="Title 6"/>
          <p:cNvSpPr>
            <a:spLocks noGrp="1"/>
          </p:cNvSpPr>
          <p:nvPr>
            <p:ph type="title"/>
          </p:nvPr>
        </p:nvSpPr>
        <p:spPr>
          <a:xfrm>
            <a:off x="675543" y="397906"/>
            <a:ext cx="10840914" cy="1260000"/>
          </a:xfrm>
        </p:spPr>
        <p:txBody>
          <a:bodyPr/>
          <a:lstStyle/>
          <a:p>
            <a:r>
              <a:rPr lang="en-US" dirty="0"/>
              <a:t>Banks </a:t>
            </a:r>
            <a:r>
              <a:rPr lang="en-US" dirty="0" err="1"/>
              <a:t>innitiatives</a:t>
            </a:r>
            <a:r>
              <a:rPr lang="en-US" dirty="0"/>
              <a:t>/assistance</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896799976"/>
              </p:ext>
            </p:extLst>
          </p:nvPr>
        </p:nvGraphicFramePr>
        <p:xfrm>
          <a:off x="1074111" y="1875238"/>
          <a:ext cx="10171521" cy="4283515"/>
        </p:xfrm>
        <a:graphic>
          <a:graphicData uri="http://schemas.openxmlformats.org/drawingml/2006/table">
            <a:tbl>
              <a:tblPr firstRow="1" firstCol="1" bandRow="1">
                <a:tableStyleId>{5C22544A-7EE6-4342-B048-85BDC9FD1C3A}</a:tableStyleId>
              </a:tblPr>
              <a:tblGrid>
                <a:gridCol w="3389719">
                  <a:extLst>
                    <a:ext uri="{9D8B030D-6E8A-4147-A177-3AD203B41FA5}">
                      <a16:colId xmlns:a16="http://schemas.microsoft.com/office/drawing/2014/main" val="1495195323"/>
                    </a:ext>
                  </a:extLst>
                </a:gridCol>
                <a:gridCol w="2152123">
                  <a:extLst>
                    <a:ext uri="{9D8B030D-6E8A-4147-A177-3AD203B41FA5}">
                      <a16:colId xmlns:a16="http://schemas.microsoft.com/office/drawing/2014/main" val="624056106"/>
                    </a:ext>
                  </a:extLst>
                </a:gridCol>
                <a:gridCol w="4629679">
                  <a:extLst>
                    <a:ext uri="{9D8B030D-6E8A-4147-A177-3AD203B41FA5}">
                      <a16:colId xmlns:a16="http://schemas.microsoft.com/office/drawing/2014/main" val="1018362063"/>
                    </a:ext>
                  </a:extLst>
                </a:gridCol>
              </a:tblGrid>
              <a:tr h="351943">
                <a:tc>
                  <a:txBody>
                    <a:bodyPr/>
                    <a:lstStyle/>
                    <a:p>
                      <a:pPr marL="0" marR="0">
                        <a:lnSpc>
                          <a:spcPct val="107000"/>
                        </a:lnSpc>
                        <a:spcBef>
                          <a:spcPts val="0"/>
                        </a:spcBef>
                        <a:spcAft>
                          <a:spcPts val="0"/>
                        </a:spcAft>
                      </a:pPr>
                      <a:r>
                        <a:rPr lang="en-US" sz="2000" dirty="0">
                          <a:effectLst/>
                        </a:rPr>
                        <a:t>Bank</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41588" marR="41588" marT="0" marB="0"/>
                </a:tc>
                <a:tc>
                  <a:txBody>
                    <a:bodyPr/>
                    <a:lstStyle/>
                    <a:p>
                      <a:pPr marL="0" marR="0">
                        <a:lnSpc>
                          <a:spcPct val="107000"/>
                        </a:lnSpc>
                        <a:spcBef>
                          <a:spcPts val="0"/>
                        </a:spcBef>
                        <a:spcAft>
                          <a:spcPts val="0"/>
                        </a:spcAft>
                      </a:pPr>
                      <a:r>
                        <a:rPr lang="en-US" sz="2000">
                          <a:effectLst/>
                        </a:rPr>
                        <a:t>Date announced</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41588" marR="41588" marT="0" marB="0"/>
                </a:tc>
                <a:tc>
                  <a:txBody>
                    <a:bodyPr/>
                    <a:lstStyle/>
                    <a:p>
                      <a:pPr marL="0" marR="0">
                        <a:lnSpc>
                          <a:spcPct val="107000"/>
                        </a:lnSpc>
                        <a:spcBef>
                          <a:spcPts val="0"/>
                        </a:spcBef>
                        <a:spcAft>
                          <a:spcPts val="0"/>
                        </a:spcAft>
                      </a:pPr>
                      <a:r>
                        <a:rPr lang="en-US" sz="2000">
                          <a:effectLst/>
                        </a:rPr>
                        <a:t>Assistance</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41588" marR="41588" marT="0" marB="0"/>
                </a:tc>
                <a:extLst>
                  <a:ext uri="{0D108BD9-81ED-4DB2-BD59-A6C34878D82A}">
                    <a16:rowId xmlns:a16="http://schemas.microsoft.com/office/drawing/2014/main" val="3541077652"/>
                  </a:ext>
                </a:extLst>
              </a:tr>
              <a:tr h="784960">
                <a:tc>
                  <a:txBody>
                    <a:bodyPr/>
                    <a:lstStyle/>
                    <a:p>
                      <a:pPr marL="0" marR="0">
                        <a:lnSpc>
                          <a:spcPct val="107000"/>
                        </a:lnSpc>
                        <a:spcBef>
                          <a:spcPts val="0"/>
                        </a:spcBef>
                        <a:spcAft>
                          <a:spcPts val="0"/>
                        </a:spcAft>
                      </a:pPr>
                      <a:r>
                        <a:rPr lang="en-US" sz="2000" dirty="0" err="1">
                          <a:effectLst/>
                        </a:rPr>
                        <a:t>Affin</a:t>
                      </a:r>
                      <a:r>
                        <a:rPr lang="en-US" sz="2000" dirty="0">
                          <a:effectLst/>
                        </a:rPr>
                        <a:t> Bank and </a:t>
                      </a:r>
                      <a:r>
                        <a:rPr lang="en-US" sz="2000" dirty="0" err="1">
                          <a:effectLst/>
                        </a:rPr>
                        <a:t>Affin</a:t>
                      </a:r>
                      <a:r>
                        <a:rPr lang="en-US" sz="2000" dirty="0">
                          <a:effectLst/>
                        </a:rPr>
                        <a:t> Islamic Bank</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41588" marR="41588" marT="0" marB="0"/>
                </a:tc>
                <a:tc>
                  <a:txBody>
                    <a:bodyPr/>
                    <a:lstStyle/>
                    <a:p>
                      <a:pPr marL="0" marR="0">
                        <a:lnSpc>
                          <a:spcPct val="107000"/>
                        </a:lnSpc>
                        <a:spcBef>
                          <a:spcPts val="0"/>
                        </a:spcBef>
                        <a:spcAft>
                          <a:spcPts val="0"/>
                        </a:spcAft>
                      </a:pPr>
                      <a:r>
                        <a:rPr lang="en-US" sz="2000">
                          <a:effectLst/>
                        </a:rPr>
                        <a:t>March 19</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41588" marR="41588" marT="0" marB="0"/>
                </a:tc>
                <a:tc>
                  <a:txBody>
                    <a:bodyPr/>
                    <a:lstStyle/>
                    <a:p>
                      <a:pPr marL="0" marR="0">
                        <a:lnSpc>
                          <a:spcPct val="107000"/>
                        </a:lnSpc>
                        <a:spcBef>
                          <a:spcPts val="0"/>
                        </a:spcBef>
                        <a:spcAft>
                          <a:spcPts val="0"/>
                        </a:spcAft>
                      </a:pPr>
                      <a:r>
                        <a:rPr lang="en-US" sz="2000">
                          <a:effectLst/>
                        </a:rPr>
                        <a:t>● Retail: restructuring and rescheduling of financing facilities</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41588" marR="41588" marT="0" marB="0"/>
                </a:tc>
                <a:extLst>
                  <a:ext uri="{0D108BD9-81ED-4DB2-BD59-A6C34878D82A}">
                    <a16:rowId xmlns:a16="http://schemas.microsoft.com/office/drawing/2014/main" val="167687371"/>
                  </a:ext>
                </a:extLst>
              </a:tr>
              <a:tr h="699247">
                <a:tc>
                  <a:txBody>
                    <a:bodyPr/>
                    <a:lstStyle/>
                    <a:p>
                      <a:pPr marL="0" marR="0">
                        <a:lnSpc>
                          <a:spcPct val="107000"/>
                        </a:lnSpc>
                        <a:spcBef>
                          <a:spcPts val="0"/>
                        </a:spcBef>
                        <a:spcAft>
                          <a:spcPts val="0"/>
                        </a:spcAft>
                      </a:pPr>
                      <a:r>
                        <a:rPr lang="en-US" sz="2000" dirty="0" err="1">
                          <a:effectLst/>
                        </a:rPr>
                        <a:t>Agrobank</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41588" marR="41588" marT="0" marB="0"/>
                </a:tc>
                <a:tc>
                  <a:txBody>
                    <a:bodyPr/>
                    <a:lstStyle/>
                    <a:p>
                      <a:pPr marL="0" marR="0">
                        <a:lnSpc>
                          <a:spcPct val="107000"/>
                        </a:lnSpc>
                        <a:spcBef>
                          <a:spcPts val="0"/>
                        </a:spcBef>
                        <a:spcAft>
                          <a:spcPts val="0"/>
                        </a:spcAft>
                      </a:pPr>
                      <a:r>
                        <a:rPr lang="en-US" sz="2000">
                          <a:effectLst/>
                        </a:rPr>
                        <a:t>March 19</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41588" marR="41588" marT="0" marB="0"/>
                </a:tc>
                <a:tc>
                  <a:txBody>
                    <a:bodyPr/>
                    <a:lstStyle/>
                    <a:p>
                      <a:pPr marL="0" marR="0">
                        <a:lnSpc>
                          <a:spcPct val="107000"/>
                        </a:lnSpc>
                        <a:spcBef>
                          <a:spcPts val="0"/>
                        </a:spcBef>
                        <a:spcAft>
                          <a:spcPts val="0"/>
                        </a:spcAft>
                      </a:pPr>
                      <a:r>
                        <a:rPr lang="en-US" sz="2000">
                          <a:effectLst/>
                        </a:rPr>
                        <a:t>SME: restructuring and rescheduling of financing facilities</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41588" marR="41588" marT="0" marB="0"/>
                </a:tc>
                <a:extLst>
                  <a:ext uri="{0D108BD9-81ED-4DB2-BD59-A6C34878D82A}">
                    <a16:rowId xmlns:a16="http://schemas.microsoft.com/office/drawing/2014/main" val="849175503"/>
                  </a:ext>
                </a:extLst>
              </a:tr>
              <a:tr h="806824">
                <a:tc>
                  <a:txBody>
                    <a:bodyPr/>
                    <a:lstStyle/>
                    <a:p>
                      <a:pPr marL="0" marR="0">
                        <a:lnSpc>
                          <a:spcPct val="107000"/>
                        </a:lnSpc>
                        <a:spcBef>
                          <a:spcPts val="0"/>
                        </a:spcBef>
                        <a:spcAft>
                          <a:spcPts val="0"/>
                        </a:spcAft>
                      </a:pPr>
                      <a:r>
                        <a:rPr lang="en-US" sz="2000" dirty="0">
                          <a:effectLst/>
                        </a:rPr>
                        <a:t>Alliance Bank</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41588" marR="41588" marT="0" marB="0"/>
                </a:tc>
                <a:tc>
                  <a:txBody>
                    <a:bodyPr/>
                    <a:lstStyle/>
                    <a:p>
                      <a:pPr marL="0" marR="0">
                        <a:lnSpc>
                          <a:spcPct val="107000"/>
                        </a:lnSpc>
                        <a:spcBef>
                          <a:spcPts val="0"/>
                        </a:spcBef>
                        <a:spcAft>
                          <a:spcPts val="0"/>
                        </a:spcAft>
                      </a:pPr>
                      <a:r>
                        <a:rPr lang="en-US" sz="2000">
                          <a:effectLst/>
                        </a:rPr>
                        <a:t>February 13</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41588" marR="41588" marT="0" marB="0"/>
                </a:tc>
                <a:tc>
                  <a:txBody>
                    <a:bodyPr/>
                    <a:lstStyle/>
                    <a:p>
                      <a:pPr marL="0" marR="0">
                        <a:lnSpc>
                          <a:spcPct val="107000"/>
                        </a:lnSpc>
                        <a:spcBef>
                          <a:spcPts val="0"/>
                        </a:spcBef>
                        <a:spcAft>
                          <a:spcPts val="0"/>
                        </a:spcAft>
                      </a:pPr>
                      <a:r>
                        <a:rPr lang="en-US" sz="2000">
                          <a:effectLst/>
                        </a:rPr>
                        <a:t>● Loan restructuring and rescheduling for up to six months</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41588" marR="41588" marT="0" marB="0"/>
                </a:tc>
                <a:extLst>
                  <a:ext uri="{0D108BD9-81ED-4DB2-BD59-A6C34878D82A}">
                    <a16:rowId xmlns:a16="http://schemas.microsoft.com/office/drawing/2014/main" val="895721504"/>
                  </a:ext>
                </a:extLst>
              </a:tr>
              <a:tr h="833717">
                <a:tc>
                  <a:txBody>
                    <a:bodyPr/>
                    <a:lstStyle/>
                    <a:p>
                      <a:pPr marL="0" marR="0">
                        <a:lnSpc>
                          <a:spcPct val="107000"/>
                        </a:lnSpc>
                        <a:spcBef>
                          <a:spcPts val="0"/>
                        </a:spcBef>
                        <a:spcAft>
                          <a:spcPts val="0"/>
                        </a:spcAft>
                      </a:pPr>
                      <a:r>
                        <a:rPr lang="en-US" sz="2000" dirty="0" err="1">
                          <a:effectLst/>
                        </a:rPr>
                        <a:t>AmBank</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41588" marR="41588" marT="0" marB="0"/>
                </a:tc>
                <a:tc>
                  <a:txBody>
                    <a:bodyPr/>
                    <a:lstStyle/>
                    <a:p>
                      <a:pPr marL="0" marR="0">
                        <a:lnSpc>
                          <a:spcPct val="107000"/>
                        </a:lnSpc>
                        <a:spcBef>
                          <a:spcPts val="0"/>
                        </a:spcBef>
                        <a:spcAft>
                          <a:spcPts val="0"/>
                        </a:spcAft>
                      </a:pPr>
                      <a:r>
                        <a:rPr lang="en-US" sz="2000">
                          <a:effectLst/>
                        </a:rPr>
                        <a:t>March 23</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41588" marR="41588" marT="0" marB="0"/>
                </a:tc>
                <a:tc>
                  <a:txBody>
                    <a:bodyPr/>
                    <a:lstStyle/>
                    <a:p>
                      <a:pPr marL="0" marR="0">
                        <a:lnSpc>
                          <a:spcPct val="107000"/>
                        </a:lnSpc>
                        <a:spcBef>
                          <a:spcPts val="0"/>
                        </a:spcBef>
                        <a:spcAft>
                          <a:spcPts val="0"/>
                        </a:spcAft>
                      </a:pPr>
                      <a:r>
                        <a:rPr lang="en-US" sz="2000" dirty="0">
                          <a:effectLst/>
                        </a:rPr>
                        <a:t>SME: Special Relief Facility (financing of up to RM1 million)</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41588" marR="41588" marT="0" marB="0"/>
                </a:tc>
                <a:extLst>
                  <a:ext uri="{0D108BD9-81ED-4DB2-BD59-A6C34878D82A}">
                    <a16:rowId xmlns:a16="http://schemas.microsoft.com/office/drawing/2014/main" val="43446127"/>
                  </a:ext>
                </a:extLst>
              </a:tr>
              <a:tr h="806824">
                <a:tc>
                  <a:txBody>
                    <a:bodyPr/>
                    <a:lstStyle/>
                    <a:p>
                      <a:pPr marL="0" marR="0">
                        <a:lnSpc>
                          <a:spcPct val="107000"/>
                        </a:lnSpc>
                        <a:spcBef>
                          <a:spcPts val="0"/>
                        </a:spcBef>
                        <a:spcAft>
                          <a:spcPts val="0"/>
                        </a:spcAft>
                      </a:pPr>
                      <a:r>
                        <a:rPr lang="en-US" sz="2000" dirty="0">
                          <a:effectLst/>
                        </a:rPr>
                        <a:t>Bank Islam</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41588" marR="41588" marT="0" marB="0"/>
                </a:tc>
                <a:tc>
                  <a:txBody>
                    <a:bodyPr/>
                    <a:lstStyle/>
                    <a:p>
                      <a:pPr marL="0" marR="0">
                        <a:lnSpc>
                          <a:spcPct val="107000"/>
                        </a:lnSpc>
                        <a:spcBef>
                          <a:spcPts val="0"/>
                        </a:spcBef>
                        <a:spcAft>
                          <a:spcPts val="0"/>
                        </a:spcAft>
                      </a:pPr>
                      <a:r>
                        <a:rPr lang="en-US" sz="2000" dirty="0">
                          <a:effectLst/>
                        </a:rPr>
                        <a:t>February 11</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41588" marR="41588" marT="0" marB="0"/>
                </a:tc>
                <a:tc>
                  <a:txBody>
                    <a:bodyPr/>
                    <a:lstStyle/>
                    <a:p>
                      <a:pPr marL="0" marR="0">
                        <a:lnSpc>
                          <a:spcPct val="107000"/>
                        </a:lnSpc>
                        <a:spcBef>
                          <a:spcPts val="0"/>
                        </a:spcBef>
                        <a:spcAft>
                          <a:spcPts val="0"/>
                        </a:spcAft>
                      </a:pPr>
                      <a:r>
                        <a:rPr lang="en-US" sz="2000" dirty="0">
                          <a:effectLst/>
                        </a:rPr>
                        <a:t>● Retail/SME: monthly instalment payments of financing of up to six months</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41588" marR="41588" marT="0" marB="0"/>
                </a:tc>
                <a:extLst>
                  <a:ext uri="{0D108BD9-81ED-4DB2-BD59-A6C34878D82A}">
                    <a16:rowId xmlns:a16="http://schemas.microsoft.com/office/drawing/2014/main" val="4037743079"/>
                  </a:ext>
                </a:extLst>
              </a:tr>
            </a:tbl>
          </a:graphicData>
        </a:graphic>
      </p:graphicFrame>
      <p:sp>
        <p:nvSpPr>
          <p:cNvPr id="10"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5031184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09092" y="422599"/>
            <a:ext cx="7070500" cy="1210614"/>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PH"/>
          </a:p>
        </p:txBody>
      </p:sp>
      <p:sp>
        <p:nvSpPr>
          <p:cNvPr id="7" name="Title 6"/>
          <p:cNvSpPr>
            <a:spLocks noGrp="1"/>
          </p:cNvSpPr>
          <p:nvPr>
            <p:ph type="title"/>
          </p:nvPr>
        </p:nvSpPr>
        <p:spPr>
          <a:xfrm>
            <a:off x="675543" y="397906"/>
            <a:ext cx="10840914" cy="1260000"/>
          </a:xfrm>
        </p:spPr>
        <p:txBody>
          <a:bodyPr/>
          <a:lstStyle/>
          <a:p>
            <a:r>
              <a:rPr lang="en-US" dirty="0"/>
              <a:t>Banks </a:t>
            </a:r>
            <a:r>
              <a:rPr lang="en-US" dirty="0" err="1"/>
              <a:t>innitiatives</a:t>
            </a:r>
            <a:r>
              <a:rPr lang="en-US" dirty="0"/>
              <a:t>/assistance</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4158688240"/>
              </p:ext>
            </p:extLst>
          </p:nvPr>
        </p:nvGraphicFramePr>
        <p:xfrm>
          <a:off x="1074111" y="1875238"/>
          <a:ext cx="10171521" cy="4449127"/>
        </p:xfrm>
        <a:graphic>
          <a:graphicData uri="http://schemas.openxmlformats.org/drawingml/2006/table">
            <a:tbl>
              <a:tblPr firstRow="1" firstCol="1" bandRow="1">
                <a:tableStyleId>{5C22544A-7EE6-4342-B048-85BDC9FD1C3A}</a:tableStyleId>
              </a:tblPr>
              <a:tblGrid>
                <a:gridCol w="3389719">
                  <a:extLst>
                    <a:ext uri="{9D8B030D-6E8A-4147-A177-3AD203B41FA5}">
                      <a16:colId xmlns:a16="http://schemas.microsoft.com/office/drawing/2014/main" val="1495195323"/>
                    </a:ext>
                  </a:extLst>
                </a:gridCol>
                <a:gridCol w="2152123">
                  <a:extLst>
                    <a:ext uri="{9D8B030D-6E8A-4147-A177-3AD203B41FA5}">
                      <a16:colId xmlns:a16="http://schemas.microsoft.com/office/drawing/2014/main" val="624056106"/>
                    </a:ext>
                  </a:extLst>
                </a:gridCol>
                <a:gridCol w="4629679">
                  <a:extLst>
                    <a:ext uri="{9D8B030D-6E8A-4147-A177-3AD203B41FA5}">
                      <a16:colId xmlns:a16="http://schemas.microsoft.com/office/drawing/2014/main" val="1018362063"/>
                    </a:ext>
                  </a:extLst>
                </a:gridCol>
              </a:tblGrid>
              <a:tr h="351943">
                <a:tc>
                  <a:txBody>
                    <a:bodyPr/>
                    <a:lstStyle/>
                    <a:p>
                      <a:pPr marL="0" marR="0">
                        <a:lnSpc>
                          <a:spcPct val="107000"/>
                        </a:lnSpc>
                        <a:spcBef>
                          <a:spcPts val="0"/>
                        </a:spcBef>
                        <a:spcAft>
                          <a:spcPts val="0"/>
                        </a:spcAft>
                      </a:pPr>
                      <a:r>
                        <a:rPr lang="en-US" sz="2000" dirty="0">
                          <a:effectLst/>
                        </a:rPr>
                        <a:t>Bank</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41588" marR="41588" marT="0" marB="0"/>
                </a:tc>
                <a:tc>
                  <a:txBody>
                    <a:bodyPr/>
                    <a:lstStyle/>
                    <a:p>
                      <a:pPr marL="0" marR="0">
                        <a:lnSpc>
                          <a:spcPct val="107000"/>
                        </a:lnSpc>
                        <a:spcBef>
                          <a:spcPts val="0"/>
                        </a:spcBef>
                        <a:spcAft>
                          <a:spcPts val="0"/>
                        </a:spcAft>
                      </a:pPr>
                      <a:r>
                        <a:rPr lang="en-US" sz="2000">
                          <a:effectLst/>
                        </a:rPr>
                        <a:t>Date announced</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41588" marR="41588" marT="0" marB="0"/>
                </a:tc>
                <a:tc>
                  <a:txBody>
                    <a:bodyPr/>
                    <a:lstStyle/>
                    <a:p>
                      <a:pPr marL="0" marR="0">
                        <a:lnSpc>
                          <a:spcPct val="107000"/>
                        </a:lnSpc>
                        <a:spcBef>
                          <a:spcPts val="0"/>
                        </a:spcBef>
                        <a:spcAft>
                          <a:spcPts val="0"/>
                        </a:spcAft>
                      </a:pPr>
                      <a:r>
                        <a:rPr lang="en-US" sz="2000">
                          <a:effectLst/>
                        </a:rPr>
                        <a:t>Assistance</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41588" marR="41588" marT="0" marB="0"/>
                </a:tc>
                <a:extLst>
                  <a:ext uri="{0D108BD9-81ED-4DB2-BD59-A6C34878D82A}">
                    <a16:rowId xmlns:a16="http://schemas.microsoft.com/office/drawing/2014/main" val="3541077652"/>
                  </a:ext>
                </a:extLst>
              </a:tr>
              <a:tr h="806823">
                <a:tc>
                  <a:txBody>
                    <a:bodyPr/>
                    <a:lstStyle/>
                    <a:p>
                      <a:pPr marL="0" marR="0">
                        <a:lnSpc>
                          <a:spcPct val="107000"/>
                        </a:lnSpc>
                        <a:spcBef>
                          <a:spcPts val="0"/>
                        </a:spcBef>
                        <a:spcAft>
                          <a:spcPts val="0"/>
                        </a:spcAft>
                      </a:pPr>
                      <a:r>
                        <a:rPr lang="en-US" sz="2000" dirty="0">
                          <a:effectLst/>
                        </a:rPr>
                        <a:t>CIMB Bank and CIMB Islamic Bank</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41588" marR="41588" marT="0" marB="0"/>
                </a:tc>
                <a:tc>
                  <a:txBody>
                    <a:bodyPr/>
                    <a:lstStyle/>
                    <a:p>
                      <a:pPr marL="0" marR="0">
                        <a:lnSpc>
                          <a:spcPct val="107000"/>
                        </a:lnSpc>
                        <a:spcBef>
                          <a:spcPts val="0"/>
                        </a:spcBef>
                        <a:spcAft>
                          <a:spcPts val="0"/>
                        </a:spcAft>
                      </a:pPr>
                      <a:r>
                        <a:rPr lang="en-US" sz="2000" dirty="0">
                          <a:effectLst/>
                        </a:rPr>
                        <a:t>March 18</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41588" marR="41588" marT="0" marB="0"/>
                </a:tc>
                <a:tc>
                  <a:txBody>
                    <a:bodyPr/>
                    <a:lstStyle/>
                    <a:p>
                      <a:pPr marL="0" marR="0">
                        <a:lnSpc>
                          <a:spcPct val="107000"/>
                        </a:lnSpc>
                        <a:spcBef>
                          <a:spcPts val="0"/>
                        </a:spcBef>
                        <a:spcAft>
                          <a:spcPts val="0"/>
                        </a:spcAft>
                      </a:pPr>
                      <a:r>
                        <a:rPr lang="en-US" sz="2000" dirty="0">
                          <a:effectLst/>
                        </a:rPr>
                        <a:t>● Retail: restructuring and rescheduling financing </a:t>
                      </a:r>
                      <a:r>
                        <a:rPr lang="en-US" sz="2000" dirty="0" err="1">
                          <a:effectLst/>
                        </a:rPr>
                        <a:t>programmes</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41588" marR="41588" marT="0" marB="0"/>
                </a:tc>
                <a:extLst>
                  <a:ext uri="{0D108BD9-81ED-4DB2-BD59-A6C34878D82A}">
                    <a16:rowId xmlns:a16="http://schemas.microsoft.com/office/drawing/2014/main" val="2543647586"/>
                  </a:ext>
                </a:extLst>
              </a:tr>
              <a:tr h="1102659">
                <a:tc>
                  <a:txBody>
                    <a:bodyPr/>
                    <a:lstStyle/>
                    <a:p>
                      <a:pPr marL="0" marR="0">
                        <a:lnSpc>
                          <a:spcPct val="107000"/>
                        </a:lnSpc>
                        <a:spcBef>
                          <a:spcPts val="0"/>
                        </a:spcBef>
                        <a:spcAft>
                          <a:spcPts val="0"/>
                        </a:spcAft>
                      </a:pPr>
                      <a:r>
                        <a:rPr lang="en-US" sz="2000" dirty="0">
                          <a:effectLst/>
                        </a:rPr>
                        <a:t>Hong Leong Bank and Hong Leong Islamic Bank</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41588" marR="41588" marT="0" marB="0"/>
                </a:tc>
                <a:tc>
                  <a:txBody>
                    <a:bodyPr/>
                    <a:lstStyle/>
                    <a:p>
                      <a:pPr marL="0" marR="0">
                        <a:lnSpc>
                          <a:spcPct val="107000"/>
                        </a:lnSpc>
                        <a:spcBef>
                          <a:spcPts val="0"/>
                        </a:spcBef>
                        <a:spcAft>
                          <a:spcPts val="0"/>
                        </a:spcAft>
                      </a:pPr>
                      <a:r>
                        <a:rPr lang="en-US" sz="2000">
                          <a:effectLst/>
                        </a:rPr>
                        <a:t>March 19</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41588" marR="41588" marT="0" marB="0"/>
                </a:tc>
                <a:tc>
                  <a:txBody>
                    <a:bodyPr/>
                    <a:lstStyle/>
                    <a:p>
                      <a:pPr marL="0" marR="0">
                        <a:lnSpc>
                          <a:spcPct val="107000"/>
                        </a:lnSpc>
                        <a:spcBef>
                          <a:spcPts val="0"/>
                        </a:spcBef>
                        <a:spcAft>
                          <a:spcPts val="0"/>
                        </a:spcAft>
                      </a:pPr>
                      <a:r>
                        <a:rPr lang="en-US" sz="2000" dirty="0">
                          <a:effectLst/>
                        </a:rPr>
                        <a:t>● Retail/SME: restructuring and rescheduling loans/financing will be considered</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41588" marR="41588" marT="0" marB="0"/>
                </a:tc>
                <a:extLst>
                  <a:ext uri="{0D108BD9-81ED-4DB2-BD59-A6C34878D82A}">
                    <a16:rowId xmlns:a16="http://schemas.microsoft.com/office/drawing/2014/main" val="2982749757"/>
                  </a:ext>
                </a:extLst>
              </a:tr>
              <a:tr h="779930">
                <a:tc>
                  <a:txBody>
                    <a:bodyPr/>
                    <a:lstStyle/>
                    <a:p>
                      <a:pPr marL="0" marR="0">
                        <a:lnSpc>
                          <a:spcPct val="107000"/>
                        </a:lnSpc>
                        <a:spcBef>
                          <a:spcPts val="0"/>
                        </a:spcBef>
                        <a:spcAft>
                          <a:spcPts val="0"/>
                        </a:spcAft>
                      </a:pPr>
                      <a:r>
                        <a:rPr lang="en-US" sz="2000">
                          <a:effectLst/>
                        </a:rPr>
                        <a:t>Bank and HSBC Amanah</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41588" marR="41588" marT="0" marB="0"/>
                </a:tc>
                <a:tc>
                  <a:txBody>
                    <a:bodyPr/>
                    <a:lstStyle/>
                    <a:p>
                      <a:pPr marL="0" marR="0">
                        <a:lnSpc>
                          <a:spcPct val="107000"/>
                        </a:lnSpc>
                        <a:spcBef>
                          <a:spcPts val="0"/>
                        </a:spcBef>
                        <a:spcAft>
                          <a:spcPts val="0"/>
                        </a:spcAft>
                      </a:pPr>
                      <a:r>
                        <a:rPr lang="en-US" sz="2000">
                          <a:effectLst/>
                        </a:rPr>
                        <a:t>March 18</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41588" marR="41588" marT="0" marB="0"/>
                </a:tc>
                <a:tc>
                  <a:txBody>
                    <a:bodyPr/>
                    <a:lstStyle/>
                    <a:p>
                      <a:pPr marL="0" marR="0">
                        <a:lnSpc>
                          <a:spcPct val="107000"/>
                        </a:lnSpc>
                        <a:spcBef>
                          <a:spcPts val="0"/>
                        </a:spcBef>
                        <a:spcAft>
                          <a:spcPts val="0"/>
                        </a:spcAft>
                      </a:pPr>
                      <a:r>
                        <a:rPr lang="en-US" sz="2000">
                          <a:effectLst/>
                        </a:rPr>
                        <a:t>SME: extension of trade loans/financing payment period for 30 days</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41588" marR="41588" marT="0" marB="0"/>
                </a:tc>
                <a:extLst>
                  <a:ext uri="{0D108BD9-81ED-4DB2-BD59-A6C34878D82A}">
                    <a16:rowId xmlns:a16="http://schemas.microsoft.com/office/drawing/2014/main" val="4024869863"/>
                  </a:ext>
                </a:extLst>
              </a:tr>
              <a:tr h="703886">
                <a:tc>
                  <a:txBody>
                    <a:bodyPr/>
                    <a:lstStyle/>
                    <a:p>
                      <a:pPr marL="0" marR="0">
                        <a:lnSpc>
                          <a:spcPct val="107000"/>
                        </a:lnSpc>
                        <a:spcBef>
                          <a:spcPts val="0"/>
                        </a:spcBef>
                        <a:spcAft>
                          <a:spcPts val="0"/>
                        </a:spcAft>
                      </a:pPr>
                      <a:r>
                        <a:rPr lang="en-US" sz="2000">
                          <a:effectLst/>
                        </a:rPr>
                        <a:t>Maybank and Maybank Islamic</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41588" marR="41588" marT="0" marB="0"/>
                </a:tc>
                <a:tc>
                  <a:txBody>
                    <a:bodyPr/>
                    <a:lstStyle/>
                    <a:p>
                      <a:pPr marL="0" marR="0">
                        <a:lnSpc>
                          <a:spcPct val="107000"/>
                        </a:lnSpc>
                        <a:spcBef>
                          <a:spcPts val="0"/>
                        </a:spcBef>
                        <a:spcAft>
                          <a:spcPts val="0"/>
                        </a:spcAft>
                      </a:pPr>
                      <a:r>
                        <a:rPr lang="en-US" sz="2000">
                          <a:effectLst/>
                        </a:rPr>
                        <a:t>February 11</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41588" marR="41588" marT="0" marB="0"/>
                </a:tc>
                <a:tc>
                  <a:txBody>
                    <a:bodyPr/>
                    <a:lstStyle/>
                    <a:p>
                      <a:pPr marL="0" marR="0">
                        <a:lnSpc>
                          <a:spcPct val="107000"/>
                        </a:lnSpc>
                        <a:spcBef>
                          <a:spcPts val="0"/>
                        </a:spcBef>
                        <a:spcAft>
                          <a:spcPts val="0"/>
                        </a:spcAft>
                      </a:pPr>
                      <a:r>
                        <a:rPr lang="en-US" sz="2000" dirty="0">
                          <a:effectLst/>
                        </a:rPr>
                        <a:t>Retail/SME: restructuring and rescheduling of financing</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41588" marR="41588" marT="0" marB="0"/>
                </a:tc>
                <a:extLst>
                  <a:ext uri="{0D108BD9-81ED-4DB2-BD59-A6C34878D82A}">
                    <a16:rowId xmlns:a16="http://schemas.microsoft.com/office/drawing/2014/main" val="3078374773"/>
                  </a:ext>
                </a:extLst>
              </a:tr>
              <a:tr h="703886">
                <a:tc>
                  <a:txBody>
                    <a:bodyPr/>
                    <a:lstStyle/>
                    <a:p>
                      <a:pPr marL="0" marR="0">
                        <a:lnSpc>
                          <a:spcPct val="107000"/>
                        </a:lnSpc>
                        <a:spcBef>
                          <a:spcPts val="0"/>
                        </a:spcBef>
                        <a:spcAft>
                          <a:spcPts val="0"/>
                        </a:spcAft>
                      </a:pPr>
                      <a:r>
                        <a:rPr lang="en-US" sz="2000">
                          <a:effectLst/>
                        </a:rPr>
                        <a:t>MBSB Bank</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41588" marR="41588" marT="0" marB="0"/>
                </a:tc>
                <a:tc>
                  <a:txBody>
                    <a:bodyPr/>
                    <a:lstStyle/>
                    <a:p>
                      <a:pPr marL="0" marR="0">
                        <a:lnSpc>
                          <a:spcPct val="107000"/>
                        </a:lnSpc>
                        <a:spcBef>
                          <a:spcPts val="0"/>
                        </a:spcBef>
                        <a:spcAft>
                          <a:spcPts val="0"/>
                        </a:spcAft>
                      </a:pPr>
                      <a:r>
                        <a:rPr lang="en-US" sz="2000">
                          <a:effectLst/>
                        </a:rPr>
                        <a:t>March 19</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41588" marR="41588" marT="0" marB="0"/>
                </a:tc>
                <a:tc>
                  <a:txBody>
                    <a:bodyPr/>
                    <a:lstStyle/>
                    <a:p>
                      <a:pPr marL="0" marR="0">
                        <a:lnSpc>
                          <a:spcPct val="107000"/>
                        </a:lnSpc>
                        <a:spcBef>
                          <a:spcPts val="0"/>
                        </a:spcBef>
                        <a:spcAft>
                          <a:spcPts val="0"/>
                        </a:spcAft>
                      </a:pPr>
                      <a:r>
                        <a:rPr lang="en-US" sz="2000" dirty="0">
                          <a:effectLst/>
                        </a:rPr>
                        <a:t>● Retail: restructuring and rescheduling of financing</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41588" marR="41588" marT="0" marB="0"/>
                </a:tc>
                <a:extLst>
                  <a:ext uri="{0D108BD9-81ED-4DB2-BD59-A6C34878D82A}">
                    <a16:rowId xmlns:a16="http://schemas.microsoft.com/office/drawing/2014/main" val="228022071"/>
                  </a:ext>
                </a:extLst>
              </a:tr>
            </a:tbl>
          </a:graphicData>
        </a:graphic>
      </p:graphicFrame>
      <p:sp>
        <p:nvSpPr>
          <p:cNvPr id="10"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4493299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09092" y="422599"/>
            <a:ext cx="7070500" cy="1210614"/>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PH"/>
          </a:p>
        </p:txBody>
      </p:sp>
      <p:sp>
        <p:nvSpPr>
          <p:cNvPr id="7" name="Title 6"/>
          <p:cNvSpPr>
            <a:spLocks noGrp="1"/>
          </p:cNvSpPr>
          <p:nvPr>
            <p:ph type="title"/>
          </p:nvPr>
        </p:nvSpPr>
        <p:spPr>
          <a:xfrm>
            <a:off x="675543" y="397906"/>
            <a:ext cx="10840914" cy="1260000"/>
          </a:xfrm>
        </p:spPr>
        <p:txBody>
          <a:bodyPr/>
          <a:lstStyle/>
          <a:p>
            <a:r>
              <a:rPr lang="en-US" dirty="0"/>
              <a:t>Banks </a:t>
            </a:r>
            <a:r>
              <a:rPr lang="en-US" dirty="0" err="1"/>
              <a:t>innitiatives</a:t>
            </a:r>
            <a:r>
              <a:rPr lang="en-US" dirty="0"/>
              <a:t>/assistance</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800887705"/>
              </p:ext>
            </p:extLst>
          </p:nvPr>
        </p:nvGraphicFramePr>
        <p:xfrm>
          <a:off x="1074111" y="1875238"/>
          <a:ext cx="10171521" cy="3058971"/>
        </p:xfrm>
        <a:graphic>
          <a:graphicData uri="http://schemas.openxmlformats.org/drawingml/2006/table">
            <a:tbl>
              <a:tblPr firstRow="1" firstCol="1" bandRow="1">
                <a:tableStyleId>{5C22544A-7EE6-4342-B048-85BDC9FD1C3A}</a:tableStyleId>
              </a:tblPr>
              <a:tblGrid>
                <a:gridCol w="3389719">
                  <a:extLst>
                    <a:ext uri="{9D8B030D-6E8A-4147-A177-3AD203B41FA5}">
                      <a16:colId xmlns:a16="http://schemas.microsoft.com/office/drawing/2014/main" val="1495195323"/>
                    </a:ext>
                  </a:extLst>
                </a:gridCol>
                <a:gridCol w="2152123">
                  <a:extLst>
                    <a:ext uri="{9D8B030D-6E8A-4147-A177-3AD203B41FA5}">
                      <a16:colId xmlns:a16="http://schemas.microsoft.com/office/drawing/2014/main" val="624056106"/>
                    </a:ext>
                  </a:extLst>
                </a:gridCol>
                <a:gridCol w="4629679">
                  <a:extLst>
                    <a:ext uri="{9D8B030D-6E8A-4147-A177-3AD203B41FA5}">
                      <a16:colId xmlns:a16="http://schemas.microsoft.com/office/drawing/2014/main" val="1018362063"/>
                    </a:ext>
                  </a:extLst>
                </a:gridCol>
              </a:tblGrid>
              <a:tr h="351943">
                <a:tc>
                  <a:txBody>
                    <a:bodyPr/>
                    <a:lstStyle/>
                    <a:p>
                      <a:pPr marL="0" marR="0">
                        <a:lnSpc>
                          <a:spcPct val="107000"/>
                        </a:lnSpc>
                        <a:spcBef>
                          <a:spcPts val="0"/>
                        </a:spcBef>
                        <a:spcAft>
                          <a:spcPts val="0"/>
                        </a:spcAft>
                      </a:pPr>
                      <a:r>
                        <a:rPr lang="en-US" sz="2000" dirty="0">
                          <a:effectLst/>
                        </a:rPr>
                        <a:t>Bank</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41588" marR="41588" marT="0" marB="0"/>
                </a:tc>
                <a:tc>
                  <a:txBody>
                    <a:bodyPr/>
                    <a:lstStyle/>
                    <a:p>
                      <a:pPr marL="0" marR="0">
                        <a:lnSpc>
                          <a:spcPct val="107000"/>
                        </a:lnSpc>
                        <a:spcBef>
                          <a:spcPts val="0"/>
                        </a:spcBef>
                        <a:spcAft>
                          <a:spcPts val="0"/>
                        </a:spcAft>
                      </a:pPr>
                      <a:r>
                        <a:rPr lang="en-US" sz="2000">
                          <a:effectLst/>
                        </a:rPr>
                        <a:t>Date announced</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41588" marR="41588" marT="0" marB="0"/>
                </a:tc>
                <a:tc>
                  <a:txBody>
                    <a:bodyPr/>
                    <a:lstStyle/>
                    <a:p>
                      <a:pPr marL="0" marR="0">
                        <a:lnSpc>
                          <a:spcPct val="107000"/>
                        </a:lnSpc>
                        <a:spcBef>
                          <a:spcPts val="0"/>
                        </a:spcBef>
                        <a:spcAft>
                          <a:spcPts val="0"/>
                        </a:spcAft>
                      </a:pPr>
                      <a:r>
                        <a:rPr lang="en-US" sz="2000">
                          <a:effectLst/>
                        </a:rPr>
                        <a:t>Assistance</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41588" marR="41588" marT="0" marB="0"/>
                </a:tc>
                <a:extLst>
                  <a:ext uri="{0D108BD9-81ED-4DB2-BD59-A6C34878D82A}">
                    <a16:rowId xmlns:a16="http://schemas.microsoft.com/office/drawing/2014/main" val="3541077652"/>
                  </a:ext>
                </a:extLst>
              </a:tr>
              <a:tr h="770651">
                <a:tc>
                  <a:txBody>
                    <a:bodyPr/>
                    <a:lstStyle/>
                    <a:p>
                      <a:pPr marL="0" marR="0">
                        <a:lnSpc>
                          <a:spcPct val="107000"/>
                        </a:lnSpc>
                        <a:spcBef>
                          <a:spcPts val="0"/>
                        </a:spcBef>
                        <a:spcAft>
                          <a:spcPts val="0"/>
                        </a:spcAft>
                      </a:pPr>
                      <a:r>
                        <a:rPr lang="en-US" sz="2000" dirty="0">
                          <a:effectLst/>
                        </a:rPr>
                        <a:t>Public Bank and Public Islamic Bank</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41588" marR="41588" marT="0" marB="0"/>
                </a:tc>
                <a:tc>
                  <a:txBody>
                    <a:bodyPr/>
                    <a:lstStyle/>
                    <a:p>
                      <a:pPr marL="0" marR="0">
                        <a:lnSpc>
                          <a:spcPct val="107000"/>
                        </a:lnSpc>
                        <a:spcBef>
                          <a:spcPts val="0"/>
                        </a:spcBef>
                        <a:spcAft>
                          <a:spcPts val="0"/>
                        </a:spcAft>
                      </a:pPr>
                      <a:r>
                        <a:rPr lang="en-US" sz="2000">
                          <a:effectLst/>
                        </a:rPr>
                        <a:t>March 19</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41588" marR="41588" marT="0" marB="0"/>
                </a:tc>
                <a:tc>
                  <a:txBody>
                    <a:bodyPr/>
                    <a:lstStyle/>
                    <a:p>
                      <a:pPr marL="0" marR="0">
                        <a:lnSpc>
                          <a:spcPct val="107000"/>
                        </a:lnSpc>
                        <a:spcBef>
                          <a:spcPts val="0"/>
                        </a:spcBef>
                        <a:spcAft>
                          <a:spcPts val="0"/>
                        </a:spcAft>
                      </a:pPr>
                      <a:r>
                        <a:rPr lang="en-US" sz="2000" dirty="0">
                          <a:effectLst/>
                        </a:rPr>
                        <a:t>● Retail/SME: can apply for financing restructuring and rescheduling</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41588" marR="41588" marT="0" marB="0"/>
                </a:tc>
                <a:extLst>
                  <a:ext uri="{0D108BD9-81ED-4DB2-BD59-A6C34878D82A}">
                    <a16:rowId xmlns:a16="http://schemas.microsoft.com/office/drawing/2014/main" val="1242493653"/>
                  </a:ext>
                </a:extLst>
              </a:tr>
              <a:tr h="753036">
                <a:tc>
                  <a:txBody>
                    <a:bodyPr/>
                    <a:lstStyle/>
                    <a:p>
                      <a:pPr marL="0" marR="0">
                        <a:lnSpc>
                          <a:spcPct val="107000"/>
                        </a:lnSpc>
                        <a:spcBef>
                          <a:spcPts val="0"/>
                        </a:spcBef>
                        <a:spcAft>
                          <a:spcPts val="0"/>
                        </a:spcAft>
                      </a:pPr>
                      <a:r>
                        <a:rPr lang="en-US" sz="2000">
                          <a:effectLst/>
                        </a:rPr>
                        <a:t>OCBC Bank and OCBC Al Amin Bank</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41588" marR="41588" marT="0" marB="0"/>
                </a:tc>
                <a:tc>
                  <a:txBody>
                    <a:bodyPr/>
                    <a:lstStyle/>
                    <a:p>
                      <a:pPr marL="0" marR="0">
                        <a:lnSpc>
                          <a:spcPct val="107000"/>
                        </a:lnSpc>
                        <a:spcBef>
                          <a:spcPts val="0"/>
                        </a:spcBef>
                        <a:spcAft>
                          <a:spcPts val="0"/>
                        </a:spcAft>
                      </a:pPr>
                      <a:r>
                        <a:rPr lang="en-US" sz="2000">
                          <a:effectLst/>
                        </a:rPr>
                        <a:t>February 13</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41588" marR="41588" marT="0" marB="0"/>
                </a:tc>
                <a:tc>
                  <a:txBody>
                    <a:bodyPr/>
                    <a:lstStyle/>
                    <a:p>
                      <a:pPr marL="0" marR="0">
                        <a:lnSpc>
                          <a:spcPct val="107000"/>
                        </a:lnSpc>
                        <a:spcBef>
                          <a:spcPts val="0"/>
                        </a:spcBef>
                        <a:spcAft>
                          <a:spcPts val="0"/>
                        </a:spcAft>
                      </a:pPr>
                      <a:r>
                        <a:rPr lang="en-US" sz="2000" dirty="0">
                          <a:effectLst/>
                        </a:rPr>
                        <a:t>Retail/SME: provide relevant assistance to affected parties on a case-to-case basis</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41588" marR="41588" marT="0" marB="0"/>
                </a:tc>
                <a:extLst>
                  <a:ext uri="{0D108BD9-81ED-4DB2-BD59-A6C34878D82A}">
                    <a16:rowId xmlns:a16="http://schemas.microsoft.com/office/drawing/2014/main" val="1836429108"/>
                  </a:ext>
                </a:extLst>
              </a:tr>
              <a:tr h="703886">
                <a:tc>
                  <a:txBody>
                    <a:bodyPr/>
                    <a:lstStyle/>
                    <a:p>
                      <a:pPr marL="0" marR="0">
                        <a:lnSpc>
                          <a:spcPct val="107000"/>
                        </a:lnSpc>
                        <a:spcBef>
                          <a:spcPts val="0"/>
                        </a:spcBef>
                        <a:spcAft>
                          <a:spcPts val="0"/>
                        </a:spcAft>
                      </a:pPr>
                      <a:r>
                        <a:rPr lang="en-US" sz="2000">
                          <a:effectLst/>
                        </a:rPr>
                        <a:t>RHB Bank and RHB Islamic Bank</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41588" marR="41588" marT="0" marB="0"/>
                </a:tc>
                <a:tc>
                  <a:txBody>
                    <a:bodyPr/>
                    <a:lstStyle/>
                    <a:p>
                      <a:pPr marL="0" marR="0">
                        <a:lnSpc>
                          <a:spcPct val="107000"/>
                        </a:lnSpc>
                        <a:spcBef>
                          <a:spcPts val="0"/>
                        </a:spcBef>
                        <a:spcAft>
                          <a:spcPts val="0"/>
                        </a:spcAft>
                      </a:pPr>
                      <a:r>
                        <a:rPr lang="en-US" sz="2000">
                          <a:effectLst/>
                        </a:rPr>
                        <a:t>March 18</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41588" marR="41588" marT="0" marB="0"/>
                </a:tc>
                <a:tc>
                  <a:txBody>
                    <a:bodyPr/>
                    <a:lstStyle/>
                    <a:p>
                      <a:pPr marL="0" marR="0">
                        <a:lnSpc>
                          <a:spcPct val="107000"/>
                        </a:lnSpc>
                        <a:spcBef>
                          <a:spcPts val="0"/>
                        </a:spcBef>
                        <a:spcAft>
                          <a:spcPts val="0"/>
                        </a:spcAft>
                      </a:pPr>
                      <a:r>
                        <a:rPr lang="en-US" sz="2000" dirty="0">
                          <a:effectLst/>
                        </a:rPr>
                        <a:t>Retail/SME: restructuring and rescheduling of financing</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41588" marR="41588" marT="0" marB="0"/>
                </a:tc>
                <a:extLst>
                  <a:ext uri="{0D108BD9-81ED-4DB2-BD59-A6C34878D82A}">
                    <a16:rowId xmlns:a16="http://schemas.microsoft.com/office/drawing/2014/main" val="1708467851"/>
                  </a:ext>
                </a:extLst>
              </a:tr>
              <a:tr h="479455">
                <a:tc>
                  <a:txBody>
                    <a:bodyPr/>
                    <a:lstStyle/>
                    <a:p>
                      <a:pPr marL="0" marR="0">
                        <a:lnSpc>
                          <a:spcPct val="107000"/>
                        </a:lnSpc>
                        <a:spcBef>
                          <a:spcPts val="0"/>
                        </a:spcBef>
                        <a:spcAft>
                          <a:spcPts val="0"/>
                        </a:spcAft>
                      </a:pPr>
                      <a:r>
                        <a:rPr lang="en-US" sz="2000">
                          <a:effectLst/>
                        </a:rPr>
                        <a:t>SME Bank</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41588" marR="41588" marT="0" marB="0"/>
                </a:tc>
                <a:tc>
                  <a:txBody>
                    <a:bodyPr/>
                    <a:lstStyle/>
                    <a:p>
                      <a:pPr marL="0" marR="0">
                        <a:lnSpc>
                          <a:spcPct val="107000"/>
                        </a:lnSpc>
                        <a:spcBef>
                          <a:spcPts val="0"/>
                        </a:spcBef>
                        <a:spcAft>
                          <a:spcPts val="0"/>
                        </a:spcAft>
                      </a:pPr>
                      <a:r>
                        <a:rPr lang="en-US" sz="2000">
                          <a:effectLst/>
                        </a:rPr>
                        <a:t>March 16</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41588" marR="41588" marT="0" marB="0"/>
                </a:tc>
                <a:tc>
                  <a:txBody>
                    <a:bodyPr/>
                    <a:lstStyle/>
                    <a:p>
                      <a:pPr marL="0" marR="0">
                        <a:lnSpc>
                          <a:spcPct val="107000"/>
                        </a:lnSpc>
                        <a:spcBef>
                          <a:spcPts val="0"/>
                        </a:spcBef>
                        <a:spcAft>
                          <a:spcPts val="0"/>
                        </a:spcAft>
                      </a:pPr>
                      <a:r>
                        <a:rPr lang="en-US" sz="2000" dirty="0">
                          <a:effectLst/>
                        </a:rPr>
                        <a:t>● SME: can apply for temporary relief</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41588" marR="41588" marT="0" marB="0"/>
                </a:tc>
                <a:extLst>
                  <a:ext uri="{0D108BD9-81ED-4DB2-BD59-A6C34878D82A}">
                    <a16:rowId xmlns:a16="http://schemas.microsoft.com/office/drawing/2014/main" val="3623755883"/>
                  </a:ext>
                </a:extLst>
              </a:tr>
            </a:tbl>
          </a:graphicData>
        </a:graphic>
      </p:graphicFrame>
      <p:sp>
        <p:nvSpPr>
          <p:cNvPr id="10"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925021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9091" y="422599"/>
            <a:ext cx="7469746" cy="1210614"/>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PH"/>
          </a:p>
        </p:txBody>
      </p:sp>
      <p:sp>
        <p:nvSpPr>
          <p:cNvPr id="2" name="Title 1"/>
          <p:cNvSpPr>
            <a:spLocks noGrp="1"/>
          </p:cNvSpPr>
          <p:nvPr>
            <p:ph type="title"/>
          </p:nvPr>
        </p:nvSpPr>
        <p:spPr>
          <a:xfrm>
            <a:off x="838201" y="365125"/>
            <a:ext cx="6322454" cy="1325563"/>
          </a:xfrm>
        </p:spPr>
        <p:txBody>
          <a:bodyPr/>
          <a:lstStyle/>
          <a:p>
            <a:r>
              <a:rPr lang="en-US" dirty="0"/>
              <a:t>INTRODUCTION AND BACKGROUND</a:t>
            </a:r>
          </a:p>
        </p:txBody>
      </p:sp>
      <p:sp>
        <p:nvSpPr>
          <p:cNvPr id="3" name="Content Placeholder 2"/>
          <p:cNvSpPr>
            <a:spLocks noGrp="1"/>
          </p:cNvSpPr>
          <p:nvPr>
            <p:ph idx="1"/>
          </p:nvPr>
        </p:nvSpPr>
        <p:spPr>
          <a:xfrm>
            <a:off x="825324" y="2732485"/>
            <a:ext cx="10840914" cy="3921600"/>
          </a:xfrm>
        </p:spPr>
        <p:txBody>
          <a:bodyPr/>
          <a:lstStyle/>
          <a:p>
            <a:endParaRPr lang="en-US" dirty="0"/>
          </a:p>
          <a:p>
            <a:endParaRPr lang="en-US" dirty="0"/>
          </a:p>
          <a:p>
            <a:endParaRPr lang="en-US" dirty="0"/>
          </a:p>
        </p:txBody>
      </p:sp>
      <p:graphicFrame>
        <p:nvGraphicFramePr>
          <p:cNvPr id="5" name="Diagram 4"/>
          <p:cNvGraphicFramePr/>
          <p:nvPr>
            <p:extLst>
              <p:ext uri="{D42A27DB-BD31-4B8C-83A1-F6EECF244321}">
                <p14:modId xmlns:p14="http://schemas.microsoft.com/office/powerpoint/2010/main" val="1379655872"/>
              </p:ext>
            </p:extLst>
          </p:nvPr>
        </p:nvGraphicFramePr>
        <p:xfrm>
          <a:off x="825324" y="1552575"/>
          <a:ext cx="10065082" cy="45726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659513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6106259" y="3453457"/>
            <a:ext cx="5420457" cy="3296211"/>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12" name="Rounded Rectangle 11"/>
          <p:cNvSpPr/>
          <p:nvPr/>
        </p:nvSpPr>
        <p:spPr>
          <a:xfrm>
            <a:off x="685802" y="3438449"/>
            <a:ext cx="5372897" cy="3296211"/>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7" name="Rounded Rectangle 6"/>
          <p:cNvSpPr/>
          <p:nvPr/>
        </p:nvSpPr>
        <p:spPr>
          <a:xfrm>
            <a:off x="-309092" y="422599"/>
            <a:ext cx="7187564" cy="1210614"/>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PH"/>
          </a:p>
        </p:txBody>
      </p:sp>
      <p:sp>
        <p:nvSpPr>
          <p:cNvPr id="4" name="Title 3"/>
          <p:cNvSpPr>
            <a:spLocks noGrp="1"/>
          </p:cNvSpPr>
          <p:nvPr>
            <p:ph type="title"/>
          </p:nvPr>
        </p:nvSpPr>
        <p:spPr>
          <a:xfrm>
            <a:off x="685802" y="422599"/>
            <a:ext cx="10840914" cy="1260000"/>
          </a:xfrm>
        </p:spPr>
        <p:txBody>
          <a:bodyPr/>
          <a:lstStyle/>
          <a:p>
            <a:r>
              <a:rPr lang="en-US" dirty="0"/>
              <a:t>Takaful and Insurance sector</a:t>
            </a:r>
          </a:p>
        </p:txBody>
      </p:sp>
      <p:sp>
        <p:nvSpPr>
          <p:cNvPr id="8" name="Rounded Rectangle 7"/>
          <p:cNvSpPr/>
          <p:nvPr/>
        </p:nvSpPr>
        <p:spPr>
          <a:xfrm>
            <a:off x="590683" y="1723155"/>
            <a:ext cx="10936033" cy="977802"/>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All insurance companies and </a:t>
            </a:r>
            <a:r>
              <a:rPr lang="en-US" dirty="0" err="1"/>
              <a:t>takaful</a:t>
            </a:r>
            <a:r>
              <a:rPr lang="en-US" dirty="0"/>
              <a:t> operators under the Life Insurance Association of Malaysia (LIAM) and Malaysian Takaful Association (MTA) have confirmed that they will provide </a:t>
            </a:r>
            <a:r>
              <a:rPr lang="en-US" dirty="0" err="1"/>
              <a:t>hospitalisation</a:t>
            </a:r>
            <a:r>
              <a:rPr lang="en-US" dirty="0"/>
              <a:t> and treatment coverage for COVID-19  – but your policy may differ in terms of specific benefits, terms and conditions.</a:t>
            </a:r>
          </a:p>
        </p:txBody>
      </p:sp>
      <p:sp>
        <p:nvSpPr>
          <p:cNvPr id="9" name="Rounded Rectangle 8"/>
          <p:cNvSpPr/>
          <p:nvPr/>
        </p:nvSpPr>
        <p:spPr>
          <a:xfrm>
            <a:off x="1520284" y="2790899"/>
            <a:ext cx="9091907" cy="557608"/>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a:solidFill>
                  <a:schemeClr val="bg1"/>
                </a:solidFill>
              </a:rPr>
              <a:t>Here are the list of LIAM insurance and Takaful operators providing COVID-19 coverage:</a:t>
            </a:r>
          </a:p>
        </p:txBody>
      </p:sp>
      <p:sp>
        <p:nvSpPr>
          <p:cNvPr id="10" name="Content Placeholder 4"/>
          <p:cNvSpPr>
            <a:spLocks noGrp="1"/>
          </p:cNvSpPr>
          <p:nvPr>
            <p:ph sz="half" idx="1"/>
          </p:nvPr>
        </p:nvSpPr>
        <p:spPr>
          <a:xfrm>
            <a:off x="877099" y="3438449"/>
            <a:ext cx="5181600" cy="3296211"/>
          </a:xfrm>
        </p:spPr>
        <p:txBody>
          <a:bodyPr>
            <a:normAutofit lnSpcReduction="10000"/>
          </a:bodyPr>
          <a:lstStyle/>
          <a:p>
            <a:pPr lvl="0" algn="just"/>
            <a:r>
              <a:rPr lang="en-US" dirty="0"/>
              <a:t>AIA </a:t>
            </a:r>
            <a:r>
              <a:rPr lang="en-US" dirty="0" err="1"/>
              <a:t>Bhd</a:t>
            </a:r>
            <a:endParaRPr lang="en-US" dirty="0"/>
          </a:p>
          <a:p>
            <a:pPr lvl="0" algn="just"/>
            <a:r>
              <a:rPr lang="en-US" dirty="0"/>
              <a:t>Allianz Life Insurance Malaysia </a:t>
            </a:r>
            <a:r>
              <a:rPr lang="en-US" dirty="0" err="1"/>
              <a:t>Berhad</a:t>
            </a:r>
            <a:endParaRPr lang="en-US" dirty="0"/>
          </a:p>
          <a:p>
            <a:pPr lvl="0" algn="just"/>
            <a:r>
              <a:rPr lang="en-US" dirty="0" err="1"/>
              <a:t>AmMetLife</a:t>
            </a:r>
            <a:r>
              <a:rPr lang="en-US" dirty="0"/>
              <a:t> Insurance </a:t>
            </a:r>
            <a:r>
              <a:rPr lang="en-US" dirty="0" err="1"/>
              <a:t>Berhad</a:t>
            </a:r>
            <a:endParaRPr lang="en-US" dirty="0"/>
          </a:p>
          <a:p>
            <a:pPr lvl="0" algn="just"/>
            <a:r>
              <a:rPr lang="en-US" dirty="0"/>
              <a:t>AXA AFFIN Life Insurance </a:t>
            </a:r>
            <a:r>
              <a:rPr lang="en-US" dirty="0" err="1"/>
              <a:t>Berhad</a:t>
            </a:r>
            <a:endParaRPr lang="en-US" dirty="0"/>
          </a:p>
          <a:p>
            <a:pPr lvl="0" algn="just"/>
            <a:r>
              <a:rPr lang="en-US" dirty="0" err="1"/>
              <a:t>Etiqa</a:t>
            </a:r>
            <a:r>
              <a:rPr lang="en-US" dirty="0"/>
              <a:t> Life Insurance </a:t>
            </a:r>
            <a:r>
              <a:rPr lang="en-US" dirty="0" err="1"/>
              <a:t>Berhad</a:t>
            </a:r>
            <a:endParaRPr lang="en-US" dirty="0"/>
          </a:p>
          <a:p>
            <a:pPr lvl="0" algn="just"/>
            <a:r>
              <a:rPr lang="en-US" dirty="0"/>
              <a:t>Gibraltar BSN Life </a:t>
            </a:r>
            <a:r>
              <a:rPr lang="en-US" dirty="0" err="1"/>
              <a:t>Berhad</a:t>
            </a:r>
            <a:endParaRPr lang="en-US" dirty="0"/>
          </a:p>
          <a:p>
            <a:pPr lvl="0" algn="just"/>
            <a:r>
              <a:rPr lang="en-US" dirty="0"/>
              <a:t>Great Eastern Life Assurance (Malaysia) </a:t>
            </a:r>
            <a:r>
              <a:rPr lang="en-US" dirty="0" err="1"/>
              <a:t>Berhad</a:t>
            </a:r>
            <a:endParaRPr lang="en-US" dirty="0"/>
          </a:p>
          <a:p>
            <a:pPr lvl="0" algn="just"/>
            <a:r>
              <a:rPr lang="en-US" dirty="0"/>
              <a:t>Hannover </a:t>
            </a:r>
            <a:r>
              <a:rPr lang="en-US" dirty="0" err="1"/>
              <a:t>Rueck</a:t>
            </a:r>
            <a:r>
              <a:rPr lang="en-US" dirty="0"/>
              <a:t> SE, Malaysian Branch.</a:t>
            </a:r>
          </a:p>
        </p:txBody>
      </p:sp>
      <p:sp>
        <p:nvSpPr>
          <p:cNvPr id="11" name="Content Placeholder 5"/>
          <p:cNvSpPr>
            <a:spLocks noGrp="1"/>
          </p:cNvSpPr>
          <p:nvPr>
            <p:ph sz="half" idx="2"/>
          </p:nvPr>
        </p:nvSpPr>
        <p:spPr>
          <a:xfrm>
            <a:off x="6548096" y="3502843"/>
            <a:ext cx="5181600" cy="3231817"/>
          </a:xfrm>
        </p:spPr>
        <p:txBody>
          <a:bodyPr>
            <a:normAutofit lnSpcReduction="10000"/>
          </a:bodyPr>
          <a:lstStyle/>
          <a:p>
            <a:pPr lvl="0" algn="just"/>
            <a:r>
              <a:rPr lang="en-US" dirty="0"/>
              <a:t>Hong Leong Assurance </a:t>
            </a:r>
            <a:r>
              <a:rPr lang="en-US" dirty="0" err="1"/>
              <a:t>Berhad</a:t>
            </a:r>
            <a:endParaRPr lang="en-US" dirty="0"/>
          </a:p>
          <a:p>
            <a:pPr lvl="0" algn="just"/>
            <a:r>
              <a:rPr lang="en-US" dirty="0"/>
              <a:t>Malaysian Life Reinsurance Group </a:t>
            </a:r>
            <a:r>
              <a:rPr lang="en-US" dirty="0" err="1"/>
              <a:t>Berhad</a:t>
            </a:r>
            <a:endParaRPr lang="en-US" dirty="0"/>
          </a:p>
          <a:p>
            <a:pPr lvl="0" algn="just"/>
            <a:r>
              <a:rPr lang="en-US" dirty="0"/>
              <a:t>Manulife Insurance </a:t>
            </a:r>
            <a:r>
              <a:rPr lang="en-US" dirty="0" err="1"/>
              <a:t>Berhad</a:t>
            </a:r>
            <a:endParaRPr lang="en-US" dirty="0"/>
          </a:p>
          <a:p>
            <a:pPr lvl="0" algn="just"/>
            <a:r>
              <a:rPr lang="en-US" dirty="0"/>
              <a:t>MCIS Insurance </a:t>
            </a:r>
            <a:r>
              <a:rPr lang="en-US" dirty="0" err="1"/>
              <a:t>Berhad</a:t>
            </a:r>
            <a:endParaRPr lang="en-US" dirty="0"/>
          </a:p>
          <a:p>
            <a:pPr lvl="0" algn="just"/>
            <a:r>
              <a:rPr lang="en-US" dirty="0"/>
              <a:t>Prudential Assurance Malaysia </a:t>
            </a:r>
            <a:r>
              <a:rPr lang="en-US" dirty="0" err="1"/>
              <a:t>Berhad</a:t>
            </a:r>
            <a:endParaRPr lang="en-US" dirty="0"/>
          </a:p>
          <a:p>
            <a:pPr lvl="0" algn="just"/>
            <a:r>
              <a:rPr lang="en-US" dirty="0"/>
              <a:t>Sun Life Malaysia Assurance </a:t>
            </a:r>
            <a:r>
              <a:rPr lang="en-US" dirty="0" err="1"/>
              <a:t>Berhad</a:t>
            </a:r>
            <a:endParaRPr lang="en-US" dirty="0"/>
          </a:p>
          <a:p>
            <a:pPr lvl="0" algn="just"/>
            <a:r>
              <a:rPr lang="en-US" dirty="0" err="1"/>
              <a:t>Tokio</a:t>
            </a:r>
            <a:r>
              <a:rPr lang="en-US" dirty="0"/>
              <a:t> Marine Life Insurance Malaysia Bhd.</a:t>
            </a:r>
          </a:p>
          <a:p>
            <a:pPr lvl="0" algn="just"/>
            <a:r>
              <a:rPr lang="en-US" dirty="0"/>
              <a:t>Zurich Life Insurance Malaysia </a:t>
            </a:r>
            <a:r>
              <a:rPr lang="en-US" dirty="0" err="1"/>
              <a:t>Berhad</a:t>
            </a:r>
            <a:endParaRPr lang="en-US" dirty="0"/>
          </a:p>
          <a:p>
            <a:pPr marL="0" indent="0" algn="just">
              <a:buNone/>
            </a:pPr>
            <a:endParaRPr lang="en-US" dirty="0"/>
          </a:p>
        </p:txBody>
      </p:sp>
    </p:spTree>
    <p:extLst>
      <p:ext uri="{BB962C8B-B14F-4D97-AF65-F5344CB8AC3E}">
        <p14:creationId xmlns:p14="http://schemas.microsoft.com/office/powerpoint/2010/main" val="36698209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108461" y="4561210"/>
            <a:ext cx="4997796" cy="1977496"/>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b="1" dirty="0">
                <a:solidFill>
                  <a:schemeClr val="bg1"/>
                </a:solidFill>
              </a:rPr>
              <a:t>INSURANCE AND TAKAFUL</a:t>
            </a:r>
            <a:endParaRPr lang="en-US" sz="2000" dirty="0">
              <a:solidFill>
                <a:schemeClr val="bg1"/>
              </a:solidFill>
            </a:endParaRPr>
          </a:p>
          <a:p>
            <a:pPr algn="ctr"/>
            <a:r>
              <a:rPr lang="en-US" sz="2000" dirty="0"/>
              <a:t>An RM8 million fund will be set up by insurance and </a:t>
            </a:r>
            <a:r>
              <a:rPr lang="en-US" sz="2000" dirty="0" err="1"/>
              <a:t>takaful</a:t>
            </a:r>
            <a:r>
              <a:rPr lang="en-US" sz="2000" dirty="0"/>
              <a:t> providers to cover the screening costs at private hospitals or laboratories for policyholders, worth up to RM300</a:t>
            </a:r>
            <a:r>
              <a:rPr lang="en-PH" sz="2000" dirty="0"/>
              <a:t>.</a:t>
            </a:r>
            <a:endParaRPr lang="en-US" sz="2000" dirty="0"/>
          </a:p>
        </p:txBody>
      </p:sp>
      <p:sp>
        <p:nvSpPr>
          <p:cNvPr id="8" name="Rounded Rectangle 7"/>
          <p:cNvSpPr/>
          <p:nvPr/>
        </p:nvSpPr>
        <p:spPr>
          <a:xfrm>
            <a:off x="685801" y="1792037"/>
            <a:ext cx="11146808" cy="1073993"/>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PH"/>
          </a:p>
        </p:txBody>
      </p:sp>
      <p:sp>
        <p:nvSpPr>
          <p:cNvPr id="4" name="Rounded Rectangle 3"/>
          <p:cNvSpPr/>
          <p:nvPr/>
        </p:nvSpPr>
        <p:spPr>
          <a:xfrm>
            <a:off x="-309093" y="422599"/>
            <a:ext cx="8961773" cy="1210614"/>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PH"/>
          </a:p>
        </p:txBody>
      </p:sp>
      <p:sp>
        <p:nvSpPr>
          <p:cNvPr id="5" name="Title 4"/>
          <p:cNvSpPr>
            <a:spLocks noGrp="1"/>
          </p:cNvSpPr>
          <p:nvPr>
            <p:ph type="title"/>
          </p:nvPr>
        </p:nvSpPr>
        <p:spPr>
          <a:xfrm>
            <a:off x="685801" y="397906"/>
            <a:ext cx="10840914" cy="1260000"/>
          </a:xfrm>
        </p:spPr>
        <p:txBody>
          <a:bodyPr/>
          <a:lstStyle/>
          <a:p>
            <a:r>
              <a:rPr lang="en-US" dirty="0"/>
              <a:t>Government support to Takaful sector</a:t>
            </a:r>
          </a:p>
        </p:txBody>
      </p:sp>
      <p:sp>
        <p:nvSpPr>
          <p:cNvPr id="6" name="Content Placeholder 5"/>
          <p:cNvSpPr>
            <a:spLocks noGrp="1"/>
          </p:cNvSpPr>
          <p:nvPr>
            <p:ph idx="1"/>
          </p:nvPr>
        </p:nvSpPr>
        <p:spPr>
          <a:xfrm>
            <a:off x="685801" y="1912379"/>
            <a:ext cx="11146808" cy="1076481"/>
          </a:xfrm>
        </p:spPr>
        <p:txBody>
          <a:bodyPr>
            <a:noAutofit/>
          </a:bodyPr>
          <a:lstStyle/>
          <a:p>
            <a:pPr marL="0" indent="0">
              <a:buNone/>
            </a:pPr>
            <a:r>
              <a:rPr lang="en-US" sz="2400" b="1" u="sng" dirty="0"/>
              <a:t>March </a:t>
            </a:r>
            <a:r>
              <a:rPr lang="en-US" sz="2400" b="1" dirty="0"/>
              <a:t>27 </a:t>
            </a:r>
            <a:r>
              <a:rPr lang="en-US" sz="2400" dirty="0"/>
              <a:t>The prime minister announced PRIHATIN Rakyat, an RM250 billion economic package to help cushion COVID-19’s economic impact. Here’s how it will affect you:</a:t>
            </a:r>
          </a:p>
        </p:txBody>
      </p:sp>
      <p:sp>
        <p:nvSpPr>
          <p:cNvPr id="7" name="Content Placeholder 5"/>
          <p:cNvSpPr txBox="1">
            <a:spLocks/>
          </p:cNvSpPr>
          <p:nvPr/>
        </p:nvSpPr>
        <p:spPr bwMode="white">
          <a:xfrm>
            <a:off x="685801" y="3982801"/>
            <a:ext cx="10840914" cy="3921600"/>
          </a:xfrm>
          <a:prstGeom prst="rect">
            <a:avLst/>
          </a:prstGeom>
        </p:spPr>
        <p:txBody>
          <a:bodyPr vert="horz" lIns="91440" tIns="45720" rIns="91440" bIns="45720" rtlCol="0" anchor="t" anchorCtr="0">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endParaRPr lang="en-US" sz="2400" dirty="0"/>
          </a:p>
        </p:txBody>
      </p:sp>
      <p:sp>
        <p:nvSpPr>
          <p:cNvPr id="12" name="Rounded Rectangle 11"/>
          <p:cNvSpPr/>
          <p:nvPr/>
        </p:nvSpPr>
        <p:spPr>
          <a:xfrm>
            <a:off x="6317588" y="4561210"/>
            <a:ext cx="4997796" cy="1977496"/>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b="1" dirty="0">
                <a:solidFill>
                  <a:schemeClr val="bg1"/>
                </a:solidFill>
              </a:rPr>
              <a:t>DOCTORS, NURSES AND OTHER MEDICAL STAFF</a:t>
            </a:r>
          </a:p>
          <a:p>
            <a:pPr lvl="0" algn="ctr"/>
            <a:r>
              <a:rPr lang="en-US" sz="2000" dirty="0"/>
              <a:t>Increase of monthly allowance from RM400 to RM600 starting April 1</a:t>
            </a:r>
          </a:p>
          <a:p>
            <a:pPr algn="ctr"/>
            <a:endParaRPr lang="en-US" sz="2000" dirty="0"/>
          </a:p>
        </p:txBody>
      </p:sp>
      <p:sp>
        <p:nvSpPr>
          <p:cNvPr id="13" name="Rounded Rectangle 12"/>
          <p:cNvSpPr/>
          <p:nvPr/>
        </p:nvSpPr>
        <p:spPr>
          <a:xfrm>
            <a:off x="1509448" y="3109202"/>
            <a:ext cx="9173104" cy="1210614"/>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PH"/>
          </a:p>
        </p:txBody>
      </p:sp>
      <p:sp>
        <p:nvSpPr>
          <p:cNvPr id="14" name="Title 1"/>
          <p:cNvSpPr txBox="1">
            <a:spLocks/>
          </p:cNvSpPr>
          <p:nvPr/>
        </p:nvSpPr>
        <p:spPr bwMode="white">
          <a:xfrm>
            <a:off x="2006895" y="3084509"/>
            <a:ext cx="8178210" cy="1260000"/>
          </a:xfrm>
          <a:prstGeom prst="rect">
            <a:avLst/>
          </a:prstGeom>
          <a:effectLst/>
        </p:spPr>
        <p:txBody>
          <a:bodyPr vert="horz" lIns="91440" tIns="45720" rIns="91440" bIns="45720" rtlCol="0" anchor="ctr" anchorCtr="0">
            <a:normAutofit/>
          </a:bodyPr>
          <a:lstStyle>
            <a:lvl1pPr algn="l" defTabSz="457200" rtl="0" eaLnBrk="1" latinLnBrk="0" hangingPunct="1">
              <a:spcBef>
                <a:spcPct val="0"/>
              </a:spcBef>
              <a:buNone/>
              <a:defRPr sz="30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a:solidFill>
                  <a:schemeClr val="bg1"/>
                </a:solidFill>
              </a:rPr>
              <a:t>Distribution of RM250 billion economic package announced by Government</a:t>
            </a:r>
          </a:p>
        </p:txBody>
      </p:sp>
    </p:spTree>
    <p:extLst>
      <p:ext uri="{BB962C8B-B14F-4D97-AF65-F5344CB8AC3E}">
        <p14:creationId xmlns:p14="http://schemas.microsoft.com/office/powerpoint/2010/main" val="34090584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992538" y="1749772"/>
            <a:ext cx="9980261" cy="856950"/>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b="1" dirty="0">
                <a:solidFill>
                  <a:schemeClr val="bg1"/>
                </a:solidFill>
              </a:rPr>
              <a:t>POLICE, ARMY, CUSTOMS, RELA AND OTHER INVOLVED IN CARRYING OUT MCO</a:t>
            </a:r>
          </a:p>
          <a:p>
            <a:pPr lvl="0" algn="ctr"/>
            <a:r>
              <a:rPr lang="en-US" sz="2000" dirty="0"/>
              <a:t>RM200 monthly allowance starting April 1 until the end of the COVID-19 pandemic</a:t>
            </a:r>
          </a:p>
        </p:txBody>
      </p:sp>
      <p:sp>
        <p:nvSpPr>
          <p:cNvPr id="7" name="Rounded Rectangle 6"/>
          <p:cNvSpPr/>
          <p:nvPr/>
        </p:nvSpPr>
        <p:spPr>
          <a:xfrm>
            <a:off x="982281" y="5111153"/>
            <a:ext cx="9990517" cy="1562601"/>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b="1" dirty="0">
                <a:solidFill>
                  <a:schemeClr val="bg1"/>
                </a:solidFill>
              </a:rPr>
              <a:t>HIGHER EDUCATION STUDENTS (INCLUDING MATRICULATION, COMMUNITY COLLEGE, POLYTECHNIC, PUBLIC UNIVERSITIES AND PRIVATE UNIVERSITIES)</a:t>
            </a:r>
          </a:p>
          <a:p>
            <a:pPr marL="342900" lvl="0" indent="-342900">
              <a:buFont typeface="Arial" panose="020B0604020202020204" pitchFamily="34" charset="0"/>
              <a:buChar char="•"/>
            </a:pPr>
            <a:r>
              <a:rPr lang="en-US" sz="2000" dirty="0"/>
              <a:t>RM200 one-off payment</a:t>
            </a:r>
          </a:p>
          <a:p>
            <a:pPr marL="342900" lvl="0" indent="-342900">
              <a:buFont typeface="Arial" panose="020B0604020202020204" pitchFamily="34" charset="0"/>
              <a:buChar char="•"/>
            </a:pPr>
            <a:r>
              <a:rPr lang="en-US" sz="2000" dirty="0"/>
              <a:t>PTPK loans: deferment of six months, from April 1 to September 30</a:t>
            </a:r>
          </a:p>
        </p:txBody>
      </p:sp>
      <p:sp>
        <p:nvSpPr>
          <p:cNvPr id="8" name="Rounded Rectangle 7"/>
          <p:cNvSpPr/>
          <p:nvPr/>
        </p:nvSpPr>
        <p:spPr>
          <a:xfrm>
            <a:off x="1393526" y="297764"/>
            <a:ext cx="9173104" cy="1210614"/>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PH"/>
          </a:p>
        </p:txBody>
      </p:sp>
      <p:sp>
        <p:nvSpPr>
          <p:cNvPr id="9" name="Title 1"/>
          <p:cNvSpPr txBox="1">
            <a:spLocks/>
          </p:cNvSpPr>
          <p:nvPr/>
        </p:nvSpPr>
        <p:spPr bwMode="white">
          <a:xfrm>
            <a:off x="1890973" y="273071"/>
            <a:ext cx="8178210" cy="1260000"/>
          </a:xfrm>
          <a:prstGeom prst="rect">
            <a:avLst/>
          </a:prstGeom>
          <a:effectLst/>
        </p:spPr>
        <p:txBody>
          <a:bodyPr vert="horz" lIns="91440" tIns="45720" rIns="91440" bIns="45720" rtlCol="0" anchor="ctr" anchorCtr="0">
            <a:normAutofit/>
          </a:bodyPr>
          <a:lstStyle>
            <a:lvl1pPr algn="l" defTabSz="457200" rtl="0" eaLnBrk="1" latinLnBrk="0" hangingPunct="1">
              <a:spcBef>
                <a:spcPct val="0"/>
              </a:spcBef>
              <a:buNone/>
              <a:defRPr sz="30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a:solidFill>
                  <a:schemeClr val="bg1"/>
                </a:solidFill>
              </a:rPr>
              <a:t>Distribution of RM250 billion economic package announced by Government</a:t>
            </a:r>
          </a:p>
        </p:txBody>
      </p:sp>
      <p:sp>
        <p:nvSpPr>
          <p:cNvPr id="11" name="Rounded Rectangle 10"/>
          <p:cNvSpPr/>
          <p:nvPr/>
        </p:nvSpPr>
        <p:spPr>
          <a:xfrm>
            <a:off x="992538" y="2845625"/>
            <a:ext cx="9980261" cy="2026626"/>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b="1" dirty="0">
                <a:solidFill>
                  <a:schemeClr val="bg1"/>
                </a:solidFill>
              </a:rPr>
              <a:t>CASH HANDOUTS FOR HOUSEHOLDS</a:t>
            </a:r>
          </a:p>
          <a:p>
            <a:pPr marL="342900" lvl="0" indent="-342900">
              <a:buFont typeface="Arial" panose="020B0604020202020204" pitchFamily="34" charset="0"/>
              <a:buChar char="•"/>
            </a:pPr>
            <a:r>
              <a:rPr lang="en-US" sz="2000" dirty="0"/>
              <a:t>RM1,600 for households earning RM4,000 a month and below</a:t>
            </a:r>
          </a:p>
          <a:p>
            <a:pPr marL="342900" lvl="0" indent="-342900">
              <a:buFont typeface="Arial" panose="020B0604020202020204" pitchFamily="34" charset="0"/>
              <a:buChar char="•"/>
            </a:pPr>
            <a:r>
              <a:rPr lang="en-US" sz="2000" dirty="0"/>
              <a:t>RM1,000 for households earning between RM4,001 and RM8,000 a month</a:t>
            </a:r>
          </a:p>
          <a:p>
            <a:pPr marL="342900" lvl="0" indent="-342900">
              <a:buFont typeface="Arial" panose="020B0604020202020204" pitchFamily="34" charset="0"/>
              <a:buChar char="•"/>
            </a:pPr>
            <a:r>
              <a:rPr lang="en-US" sz="2000" dirty="0"/>
              <a:t>RM800 for singles aged 21 and above who earn RM2,000 a month and below</a:t>
            </a:r>
          </a:p>
          <a:p>
            <a:pPr marL="342900" lvl="0" indent="-342900">
              <a:buFont typeface="Arial" panose="020B0604020202020204" pitchFamily="34" charset="0"/>
              <a:buChar char="•"/>
            </a:pPr>
            <a:r>
              <a:rPr lang="en-US" sz="2000" dirty="0"/>
              <a:t>RM500 for singles aged 21 and above who earn between RM2,001 and RM4,000</a:t>
            </a:r>
          </a:p>
          <a:p>
            <a:endParaRPr lang="en-US" sz="2000" dirty="0"/>
          </a:p>
        </p:txBody>
      </p:sp>
    </p:spTree>
    <p:extLst>
      <p:ext uri="{BB962C8B-B14F-4D97-AF65-F5344CB8AC3E}">
        <p14:creationId xmlns:p14="http://schemas.microsoft.com/office/powerpoint/2010/main" val="17247883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393526" y="297764"/>
            <a:ext cx="9173104" cy="1210614"/>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PH"/>
          </a:p>
        </p:txBody>
      </p:sp>
      <p:sp>
        <p:nvSpPr>
          <p:cNvPr id="7" name="Title 1"/>
          <p:cNvSpPr txBox="1">
            <a:spLocks/>
          </p:cNvSpPr>
          <p:nvPr/>
        </p:nvSpPr>
        <p:spPr bwMode="white">
          <a:xfrm>
            <a:off x="1890973" y="273071"/>
            <a:ext cx="8178210" cy="1260000"/>
          </a:xfrm>
          <a:prstGeom prst="rect">
            <a:avLst/>
          </a:prstGeom>
          <a:effectLst/>
        </p:spPr>
        <p:txBody>
          <a:bodyPr vert="horz" lIns="91440" tIns="45720" rIns="91440" bIns="45720" rtlCol="0" anchor="ctr" anchorCtr="0">
            <a:normAutofit/>
          </a:bodyPr>
          <a:lstStyle>
            <a:lvl1pPr algn="l" defTabSz="457200" rtl="0" eaLnBrk="1" latinLnBrk="0" hangingPunct="1">
              <a:spcBef>
                <a:spcPct val="0"/>
              </a:spcBef>
              <a:buNone/>
              <a:defRPr sz="30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a:solidFill>
                  <a:schemeClr val="bg1"/>
                </a:solidFill>
              </a:rPr>
              <a:t>Distribution of RM250 billion economic package announced by Government</a:t>
            </a:r>
          </a:p>
        </p:txBody>
      </p:sp>
      <p:sp>
        <p:nvSpPr>
          <p:cNvPr id="8" name="Rounded Rectangle 7"/>
          <p:cNvSpPr/>
          <p:nvPr/>
        </p:nvSpPr>
        <p:spPr>
          <a:xfrm>
            <a:off x="428851" y="1705757"/>
            <a:ext cx="5551227" cy="2129263"/>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b="1" dirty="0">
                <a:solidFill>
                  <a:schemeClr val="bg1"/>
                </a:solidFill>
              </a:rPr>
              <a:t>B40:</a:t>
            </a:r>
          </a:p>
          <a:p>
            <a:pPr marL="342900" lvl="0" indent="-342900">
              <a:buFont typeface="Arial" panose="020B0604020202020204" pitchFamily="34" charset="0"/>
              <a:buChar char="•"/>
            </a:pPr>
            <a:r>
              <a:rPr lang="en-US" sz="2000" dirty="0"/>
              <a:t>Those under </a:t>
            </a:r>
            <a:r>
              <a:rPr lang="en-US" sz="2000" dirty="0" err="1"/>
              <a:t>MySalam</a:t>
            </a:r>
            <a:r>
              <a:rPr lang="en-US" sz="2000" dirty="0"/>
              <a:t> can claim RM50 per day for 14 days if receiving hospital treatment for COVID-19 or those under quarantine.</a:t>
            </a:r>
          </a:p>
          <a:p>
            <a:pPr marL="342900" lvl="0" indent="-342900">
              <a:buFont typeface="Arial" panose="020B0604020202020204" pitchFamily="34" charset="0"/>
              <a:buChar char="•"/>
            </a:pPr>
            <a:r>
              <a:rPr lang="en-US" sz="2000" dirty="0"/>
              <a:t>Six-month rent exemption for PPR residents.</a:t>
            </a:r>
          </a:p>
        </p:txBody>
      </p:sp>
      <p:sp>
        <p:nvSpPr>
          <p:cNvPr id="10" name="Rounded Rectangle 9"/>
          <p:cNvSpPr/>
          <p:nvPr/>
        </p:nvSpPr>
        <p:spPr>
          <a:xfrm>
            <a:off x="6135890" y="1705757"/>
            <a:ext cx="5551227" cy="2129263"/>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b="1" dirty="0">
                <a:solidFill>
                  <a:schemeClr val="bg1"/>
                </a:solidFill>
              </a:rPr>
              <a:t>PRIVATE RETIREMENT SCHEME (PRS)</a:t>
            </a:r>
          </a:p>
          <a:p>
            <a:pPr lvl="0" algn="ctr"/>
            <a:r>
              <a:rPr lang="en-US" sz="2400" dirty="0"/>
              <a:t>Withdrawal of up to RM1,500 from Account B without incurring penalties from April to December 2020</a:t>
            </a:r>
          </a:p>
        </p:txBody>
      </p:sp>
      <p:sp>
        <p:nvSpPr>
          <p:cNvPr id="11" name="Rounded Rectangle 10"/>
          <p:cNvSpPr/>
          <p:nvPr/>
        </p:nvSpPr>
        <p:spPr>
          <a:xfrm>
            <a:off x="428851" y="4007706"/>
            <a:ext cx="5551227" cy="2129263"/>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b="1" dirty="0">
                <a:solidFill>
                  <a:schemeClr val="bg1"/>
                </a:solidFill>
              </a:rPr>
              <a:t>GOVERNMENT BUILDINGS</a:t>
            </a:r>
          </a:p>
          <a:p>
            <a:pPr lvl="0" algn="ctr"/>
            <a:r>
              <a:rPr lang="en-US" sz="2400" dirty="0"/>
              <a:t>Six-month rent exemption for government-owned buildings, including school canteens, day-care </a:t>
            </a:r>
            <a:r>
              <a:rPr lang="en-US" sz="2400" dirty="0" err="1"/>
              <a:t>centres</a:t>
            </a:r>
            <a:r>
              <a:rPr lang="en-US" sz="2400" dirty="0"/>
              <a:t>, and convenience stores</a:t>
            </a:r>
          </a:p>
        </p:txBody>
      </p:sp>
      <p:sp>
        <p:nvSpPr>
          <p:cNvPr id="12" name="Rounded Rectangle 11"/>
          <p:cNvSpPr/>
          <p:nvPr/>
        </p:nvSpPr>
        <p:spPr>
          <a:xfrm>
            <a:off x="6135889" y="4007705"/>
            <a:ext cx="5551227" cy="2129263"/>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b="1" dirty="0">
                <a:solidFill>
                  <a:schemeClr val="bg1"/>
                </a:solidFill>
              </a:rPr>
              <a:t>TELECOMMUNICATION</a:t>
            </a:r>
          </a:p>
          <a:p>
            <a:pPr lvl="0" algn="ctr"/>
            <a:r>
              <a:rPr lang="en-US" sz="2400" dirty="0"/>
              <a:t>Free internet for all telecommunication service customers from April 1 until the end of MCO</a:t>
            </a:r>
          </a:p>
        </p:txBody>
      </p:sp>
    </p:spTree>
    <p:extLst>
      <p:ext uri="{BB962C8B-B14F-4D97-AF65-F5344CB8AC3E}">
        <p14:creationId xmlns:p14="http://schemas.microsoft.com/office/powerpoint/2010/main" val="10167073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393526" y="297764"/>
            <a:ext cx="9173104" cy="1210614"/>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PH"/>
          </a:p>
        </p:txBody>
      </p:sp>
      <p:sp>
        <p:nvSpPr>
          <p:cNvPr id="5" name="Title 1"/>
          <p:cNvSpPr txBox="1">
            <a:spLocks/>
          </p:cNvSpPr>
          <p:nvPr/>
        </p:nvSpPr>
        <p:spPr bwMode="white">
          <a:xfrm>
            <a:off x="1890973" y="273071"/>
            <a:ext cx="8178210" cy="1260000"/>
          </a:xfrm>
          <a:prstGeom prst="rect">
            <a:avLst/>
          </a:prstGeom>
          <a:effectLst/>
        </p:spPr>
        <p:txBody>
          <a:bodyPr vert="horz" lIns="91440" tIns="45720" rIns="91440" bIns="45720" rtlCol="0" anchor="ctr" anchorCtr="0">
            <a:normAutofit/>
          </a:bodyPr>
          <a:lstStyle>
            <a:lvl1pPr algn="l" defTabSz="457200" rtl="0" eaLnBrk="1" latinLnBrk="0" hangingPunct="1">
              <a:spcBef>
                <a:spcPct val="0"/>
              </a:spcBef>
              <a:buNone/>
              <a:defRPr sz="30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a:solidFill>
                  <a:schemeClr val="bg1"/>
                </a:solidFill>
              </a:rPr>
              <a:t>Distribution of RM250 billion economic package announced by Government</a:t>
            </a:r>
          </a:p>
        </p:txBody>
      </p:sp>
      <p:sp>
        <p:nvSpPr>
          <p:cNvPr id="6" name="Rounded Rectangle 5"/>
          <p:cNvSpPr/>
          <p:nvPr/>
        </p:nvSpPr>
        <p:spPr>
          <a:xfrm>
            <a:off x="1393526" y="1719405"/>
            <a:ext cx="9173104" cy="1965490"/>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b="1" dirty="0">
                <a:solidFill>
                  <a:schemeClr val="bg1"/>
                </a:solidFill>
              </a:rPr>
              <a:t>ELECTRICITY BILL DISCOUNT:</a:t>
            </a:r>
          </a:p>
          <a:p>
            <a:pPr lvl="0"/>
            <a:r>
              <a:rPr lang="en-US" sz="2000" dirty="0"/>
              <a:t>For residents using up to 600 </a:t>
            </a:r>
            <a:r>
              <a:rPr lang="en-US" sz="2000" dirty="0" err="1"/>
              <a:t>kWH</a:t>
            </a:r>
            <a:r>
              <a:rPr lang="en-US" sz="2000" dirty="0"/>
              <a:t>, applicable for six months from April</a:t>
            </a:r>
          </a:p>
          <a:p>
            <a:pPr marL="342900" lvl="0" indent="-342900">
              <a:buFont typeface="Arial" panose="020B0604020202020204" pitchFamily="34" charset="0"/>
              <a:buChar char="•"/>
            </a:pPr>
            <a:r>
              <a:rPr lang="en-US" sz="2000" dirty="0"/>
              <a:t>50% discount for electricity usage below 200 </a:t>
            </a:r>
            <a:r>
              <a:rPr lang="en-US" sz="2000" dirty="0" err="1"/>
              <a:t>kWH</a:t>
            </a:r>
            <a:endParaRPr lang="en-US" sz="2000" dirty="0"/>
          </a:p>
          <a:p>
            <a:pPr marL="342900" lvl="0" indent="-342900">
              <a:buFont typeface="Arial" panose="020B0604020202020204" pitchFamily="34" charset="0"/>
              <a:buChar char="•"/>
            </a:pPr>
            <a:r>
              <a:rPr lang="en-US" sz="2000" dirty="0"/>
              <a:t>25% discount for electricity usage between 201 </a:t>
            </a:r>
            <a:r>
              <a:rPr lang="en-US" sz="2000" dirty="0" err="1"/>
              <a:t>kWH</a:t>
            </a:r>
            <a:r>
              <a:rPr lang="en-US" sz="2000" dirty="0"/>
              <a:t> and 300 </a:t>
            </a:r>
            <a:r>
              <a:rPr lang="en-US" sz="2000" dirty="0" err="1"/>
              <a:t>kWH</a:t>
            </a:r>
            <a:endParaRPr lang="en-US" sz="2000" dirty="0"/>
          </a:p>
          <a:p>
            <a:pPr marL="342900" lvl="0" indent="-342900">
              <a:buFont typeface="Arial" panose="020B0604020202020204" pitchFamily="34" charset="0"/>
              <a:buChar char="•"/>
            </a:pPr>
            <a:r>
              <a:rPr lang="en-US" sz="2000" dirty="0"/>
              <a:t>15% discount for electricity usage between 301 </a:t>
            </a:r>
            <a:r>
              <a:rPr lang="en-US" sz="2000" dirty="0" err="1"/>
              <a:t>kWH</a:t>
            </a:r>
            <a:r>
              <a:rPr lang="en-US" sz="2000" dirty="0"/>
              <a:t> and 600 </a:t>
            </a:r>
            <a:r>
              <a:rPr lang="en-US" sz="2000" dirty="0" err="1"/>
              <a:t>kWH</a:t>
            </a:r>
            <a:endParaRPr lang="en-US" sz="2000" dirty="0"/>
          </a:p>
        </p:txBody>
      </p:sp>
      <p:sp>
        <p:nvSpPr>
          <p:cNvPr id="7" name="Rounded Rectangle 6"/>
          <p:cNvSpPr/>
          <p:nvPr/>
        </p:nvSpPr>
        <p:spPr>
          <a:xfrm>
            <a:off x="1393526" y="3871227"/>
            <a:ext cx="3152633" cy="2352150"/>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b="1" dirty="0">
                <a:solidFill>
                  <a:schemeClr val="bg1"/>
                </a:solidFill>
              </a:rPr>
              <a:t>CIVIL SERVANTS</a:t>
            </a:r>
          </a:p>
          <a:p>
            <a:pPr lvl="0" algn="ctr"/>
            <a:r>
              <a:rPr lang="en-US" sz="2000" dirty="0"/>
              <a:t>RM500 one-off payment to civil servants grade 56 and below (include those on contract) in April</a:t>
            </a:r>
            <a:r>
              <a:rPr lang="en-US" sz="2000" b="1" dirty="0"/>
              <a:t> </a:t>
            </a:r>
            <a:endParaRPr lang="en-US" sz="2000" dirty="0"/>
          </a:p>
        </p:txBody>
      </p:sp>
      <p:sp>
        <p:nvSpPr>
          <p:cNvPr id="8" name="Rounded Rectangle 7"/>
          <p:cNvSpPr/>
          <p:nvPr/>
        </p:nvSpPr>
        <p:spPr>
          <a:xfrm>
            <a:off x="4725855" y="3895921"/>
            <a:ext cx="3094312" cy="2327456"/>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b="1" dirty="0">
                <a:solidFill>
                  <a:schemeClr val="bg1"/>
                </a:solidFill>
              </a:rPr>
              <a:t>GOVERNMENT RETIREES</a:t>
            </a:r>
          </a:p>
          <a:p>
            <a:pPr lvl="0" algn="ctr"/>
            <a:r>
              <a:rPr lang="en-US" sz="2000" dirty="0"/>
              <a:t>RM500 one-off payment in April</a:t>
            </a:r>
          </a:p>
        </p:txBody>
      </p:sp>
      <p:sp>
        <p:nvSpPr>
          <p:cNvPr id="9" name="Rounded Rectangle 8"/>
          <p:cNvSpPr/>
          <p:nvPr/>
        </p:nvSpPr>
        <p:spPr>
          <a:xfrm>
            <a:off x="7999863" y="3871228"/>
            <a:ext cx="2566767" cy="2352149"/>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b="1" dirty="0">
                <a:solidFill>
                  <a:schemeClr val="bg1"/>
                </a:solidFill>
              </a:rPr>
              <a:t>E-HAILING DRIVERS:</a:t>
            </a:r>
          </a:p>
          <a:p>
            <a:pPr lvl="0" algn="ctr"/>
            <a:r>
              <a:rPr lang="en-US" sz="2000" dirty="0"/>
              <a:t>RM500 one-off payment in April</a:t>
            </a:r>
            <a:endParaRPr lang="en-PH" sz="2000" dirty="0"/>
          </a:p>
        </p:txBody>
      </p:sp>
    </p:spTree>
    <p:extLst>
      <p:ext uri="{BB962C8B-B14F-4D97-AF65-F5344CB8AC3E}">
        <p14:creationId xmlns:p14="http://schemas.microsoft.com/office/powerpoint/2010/main" val="23018130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9092" y="422599"/>
            <a:ext cx="7119326" cy="1210614"/>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PH"/>
          </a:p>
        </p:txBody>
      </p:sp>
      <p:sp>
        <p:nvSpPr>
          <p:cNvPr id="2" name="Title 1"/>
          <p:cNvSpPr>
            <a:spLocks noGrp="1"/>
          </p:cNvSpPr>
          <p:nvPr>
            <p:ph type="title"/>
          </p:nvPr>
        </p:nvSpPr>
        <p:spPr>
          <a:xfrm>
            <a:off x="685801" y="397906"/>
            <a:ext cx="10840914" cy="1260000"/>
          </a:xfrm>
        </p:spPr>
        <p:txBody>
          <a:bodyPr/>
          <a:lstStyle/>
          <a:p>
            <a:r>
              <a:rPr lang="en-US" dirty="0"/>
              <a:t>Government approach to SME </a:t>
            </a:r>
          </a:p>
        </p:txBody>
      </p:sp>
      <p:sp>
        <p:nvSpPr>
          <p:cNvPr id="3" name="Content Placeholder 2"/>
          <p:cNvSpPr>
            <a:spLocks noGrp="1"/>
          </p:cNvSpPr>
          <p:nvPr>
            <p:ph idx="1"/>
          </p:nvPr>
        </p:nvSpPr>
        <p:spPr>
          <a:xfrm>
            <a:off x="353158" y="2605258"/>
            <a:ext cx="11506199" cy="3921600"/>
          </a:xfrm>
          <a:prstGeom prst="roundRect">
            <a:avLst/>
          </a:prstGeom>
        </p:spPr>
        <p:style>
          <a:lnRef idx="0">
            <a:schemeClr val="accent1"/>
          </a:lnRef>
          <a:fillRef idx="3">
            <a:schemeClr val="accent1"/>
          </a:fillRef>
          <a:effectRef idx="3">
            <a:schemeClr val="accent1"/>
          </a:effectRef>
          <a:fontRef idx="minor">
            <a:schemeClr val="lt1"/>
          </a:fontRef>
        </p:style>
        <p:txBody>
          <a:bodyPr>
            <a:noAutofit/>
          </a:bodyPr>
          <a:lstStyle/>
          <a:p>
            <a:pPr marL="0" indent="0">
              <a:buNone/>
            </a:pPr>
            <a:r>
              <a:rPr lang="en-US" sz="2000" b="1" dirty="0">
                <a:solidFill>
                  <a:schemeClr val="bg1"/>
                </a:solidFill>
              </a:rPr>
              <a:t>EASING CASH FLOW (EFFECTIVE APRIL UNTIL SEPTEMBER)</a:t>
            </a:r>
            <a:endParaRPr lang="en-US" sz="2000" dirty="0">
              <a:solidFill>
                <a:schemeClr val="bg1"/>
              </a:solidFill>
            </a:endParaRPr>
          </a:p>
          <a:p>
            <a:pPr lvl="0"/>
            <a:r>
              <a:rPr lang="en-US" sz="2000" dirty="0"/>
              <a:t>Allow deferment of monthly income tax instalment payments for businesses in the tourism sector.</a:t>
            </a:r>
          </a:p>
          <a:p>
            <a:pPr lvl="0"/>
            <a:r>
              <a:rPr lang="en-US" sz="2000" dirty="0"/>
              <a:t>Allow affected companies to revise their profit estimates for 2020 with respect to monthly income tax instalment payments without penalty.</a:t>
            </a:r>
          </a:p>
          <a:p>
            <a:pPr lvl="0"/>
            <a:r>
              <a:rPr lang="en-US" sz="2000" dirty="0"/>
              <a:t>Provide 15% discount in monthly electricity bills to hotels, travel agencies, airlines, shopping malls, conventions and exhibitions </a:t>
            </a:r>
            <a:r>
              <a:rPr lang="en-US" sz="2000" dirty="0" err="1"/>
              <a:t>centres</a:t>
            </a:r>
            <a:r>
              <a:rPr lang="en-US" sz="2000" dirty="0"/>
              <a:t>.</a:t>
            </a:r>
          </a:p>
          <a:p>
            <a:pPr lvl="0"/>
            <a:r>
              <a:rPr lang="en-US" sz="2000" dirty="0"/>
              <a:t>Exempt Human Resource Development Fund (HRDF) levies for hotels and travel related companies.</a:t>
            </a:r>
          </a:p>
          <a:p>
            <a:pPr lvl="0"/>
            <a:r>
              <a:rPr lang="en-US" sz="2000" dirty="0"/>
              <a:t>Exempt the 6% service tax for hotels (March to August).</a:t>
            </a:r>
          </a:p>
          <a:p>
            <a:endParaRPr lang="en-US" sz="2000" dirty="0"/>
          </a:p>
        </p:txBody>
      </p:sp>
      <p:sp>
        <p:nvSpPr>
          <p:cNvPr id="5" name="Rounded Rectangle 4"/>
          <p:cNvSpPr/>
          <p:nvPr/>
        </p:nvSpPr>
        <p:spPr>
          <a:xfrm>
            <a:off x="2546595" y="1844908"/>
            <a:ext cx="7119326" cy="573348"/>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b="1" dirty="0">
                <a:solidFill>
                  <a:schemeClr val="bg1"/>
                </a:solidFill>
              </a:rPr>
              <a:t>FEBRUARY 27: ECONOMIC STIMULUS PACKAGE 2020</a:t>
            </a:r>
            <a:endParaRPr lang="en-US" sz="2000" dirty="0">
              <a:solidFill>
                <a:schemeClr val="bg1"/>
              </a:solidFill>
            </a:endParaRPr>
          </a:p>
        </p:txBody>
      </p:sp>
    </p:spTree>
    <p:extLst>
      <p:ext uri="{BB962C8B-B14F-4D97-AF65-F5344CB8AC3E}">
        <p14:creationId xmlns:p14="http://schemas.microsoft.com/office/powerpoint/2010/main" val="29910031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2538342"/>
            <a:ext cx="10840914" cy="3493968"/>
          </a:xfrm>
          <a:prstGeom prst="roundRect">
            <a:avLst/>
          </a:prstGeom>
        </p:spPr>
        <p:style>
          <a:lnRef idx="0">
            <a:schemeClr val="accent1"/>
          </a:lnRef>
          <a:fillRef idx="3">
            <a:schemeClr val="accent1"/>
          </a:fillRef>
          <a:effectRef idx="3">
            <a:schemeClr val="accent1"/>
          </a:effectRef>
          <a:fontRef idx="minor">
            <a:schemeClr val="lt1"/>
          </a:fontRef>
        </p:style>
        <p:txBody>
          <a:bodyPr>
            <a:normAutofit fontScale="92500" lnSpcReduction="10000"/>
          </a:bodyPr>
          <a:lstStyle/>
          <a:p>
            <a:pPr marL="0" lvl="0" indent="0">
              <a:buNone/>
            </a:pPr>
            <a:r>
              <a:rPr lang="en-US" sz="2200" b="1" dirty="0">
                <a:solidFill>
                  <a:schemeClr val="bg1"/>
                </a:solidFill>
              </a:rPr>
              <a:t>OTHERS</a:t>
            </a:r>
            <a:endParaRPr lang="en-US" sz="2200" dirty="0">
              <a:solidFill>
                <a:schemeClr val="bg1"/>
              </a:solidFill>
            </a:endParaRPr>
          </a:p>
          <a:p>
            <a:pPr lvl="0"/>
            <a:r>
              <a:rPr lang="en-US" sz="2200" dirty="0"/>
              <a:t>Encourage negotiations between employers and employees on employment terms, which include wage cuts and unpaid leave, during the MCO.</a:t>
            </a:r>
          </a:p>
          <a:p>
            <a:pPr lvl="0"/>
            <a:r>
              <a:rPr lang="en-US" sz="2200" dirty="0"/>
              <a:t>For companies with financial year ending between September 30 and December 2019, a three-month-extension to submit financial statements from the final day of MCO.</a:t>
            </a:r>
          </a:p>
          <a:p>
            <a:pPr lvl="0"/>
            <a:r>
              <a:rPr lang="en-US" sz="2200" dirty="0"/>
              <a:t>Tax deductions for owners of private premises if they reduce rental to SME tenants by at least 30% during the MCO and three months after it ends.</a:t>
            </a:r>
          </a:p>
          <a:p>
            <a:pPr lvl="0"/>
            <a:r>
              <a:rPr lang="en-US" sz="2200" dirty="0"/>
              <a:t>Automatic moratorium of 30 days to allow companies to submit statutory </a:t>
            </a:r>
            <a:r>
              <a:rPr lang="en-US" sz="2200" dirty="0" err="1"/>
              <a:t>declatrations</a:t>
            </a:r>
            <a:r>
              <a:rPr lang="en-US" sz="2200" dirty="0"/>
              <a:t> to SSM.</a:t>
            </a:r>
          </a:p>
          <a:p>
            <a:endParaRPr lang="en-US" sz="2000" dirty="0"/>
          </a:p>
        </p:txBody>
      </p:sp>
      <p:sp>
        <p:nvSpPr>
          <p:cNvPr id="5" name="Rounded Rectangle 4"/>
          <p:cNvSpPr/>
          <p:nvPr/>
        </p:nvSpPr>
        <p:spPr>
          <a:xfrm>
            <a:off x="2546595" y="1844908"/>
            <a:ext cx="7119326" cy="573348"/>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b="1" dirty="0">
                <a:solidFill>
                  <a:schemeClr val="bg1"/>
                </a:solidFill>
              </a:rPr>
              <a:t>FEBRUARY 27: ECONOMIC STIMULUS PACKAGE 2020</a:t>
            </a:r>
            <a:endParaRPr lang="en-US" sz="2000" dirty="0">
              <a:solidFill>
                <a:schemeClr val="bg1"/>
              </a:solidFill>
            </a:endParaRPr>
          </a:p>
        </p:txBody>
      </p:sp>
      <p:sp>
        <p:nvSpPr>
          <p:cNvPr id="6" name="Rounded Rectangle 5"/>
          <p:cNvSpPr/>
          <p:nvPr/>
        </p:nvSpPr>
        <p:spPr>
          <a:xfrm>
            <a:off x="-309092" y="422599"/>
            <a:ext cx="7119326" cy="1210614"/>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PH"/>
          </a:p>
        </p:txBody>
      </p:sp>
      <p:sp>
        <p:nvSpPr>
          <p:cNvPr id="7" name="Title 1"/>
          <p:cNvSpPr>
            <a:spLocks noGrp="1"/>
          </p:cNvSpPr>
          <p:nvPr>
            <p:ph type="title"/>
          </p:nvPr>
        </p:nvSpPr>
        <p:spPr>
          <a:xfrm>
            <a:off x="685801" y="397906"/>
            <a:ext cx="10840914" cy="1260000"/>
          </a:xfrm>
        </p:spPr>
        <p:txBody>
          <a:bodyPr/>
          <a:lstStyle/>
          <a:p>
            <a:r>
              <a:rPr lang="en-US" dirty="0"/>
              <a:t>Government approach to SME </a:t>
            </a:r>
          </a:p>
        </p:txBody>
      </p:sp>
    </p:spTree>
    <p:extLst>
      <p:ext uri="{BB962C8B-B14F-4D97-AF65-F5344CB8AC3E}">
        <p14:creationId xmlns:p14="http://schemas.microsoft.com/office/powerpoint/2010/main" val="41384733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9093" y="422599"/>
            <a:ext cx="8688817" cy="1210614"/>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PH"/>
          </a:p>
        </p:txBody>
      </p:sp>
      <p:sp>
        <p:nvSpPr>
          <p:cNvPr id="2" name="Title 1"/>
          <p:cNvSpPr>
            <a:spLocks noGrp="1"/>
          </p:cNvSpPr>
          <p:nvPr>
            <p:ph type="title"/>
          </p:nvPr>
        </p:nvSpPr>
        <p:spPr>
          <a:xfrm>
            <a:off x="685801" y="397906"/>
            <a:ext cx="10840914" cy="1260000"/>
          </a:xfrm>
        </p:spPr>
        <p:txBody>
          <a:bodyPr/>
          <a:lstStyle/>
          <a:p>
            <a:r>
              <a:rPr lang="en-US" b="1" u="sng" dirty="0"/>
              <a:t>June 5: PENJANA, RM35 billion package</a:t>
            </a:r>
            <a:endParaRPr lang="en-US" dirty="0"/>
          </a:p>
        </p:txBody>
      </p:sp>
      <p:sp>
        <p:nvSpPr>
          <p:cNvPr id="3" name="Content Placeholder 2"/>
          <p:cNvSpPr>
            <a:spLocks noGrp="1"/>
          </p:cNvSpPr>
          <p:nvPr>
            <p:ph idx="1"/>
          </p:nvPr>
        </p:nvSpPr>
        <p:spPr>
          <a:xfrm>
            <a:off x="685801" y="1992431"/>
            <a:ext cx="10840914" cy="3084536"/>
          </a:xfrm>
          <a:prstGeom prst="roundRect">
            <a:avLst/>
          </a:prstGeom>
        </p:spPr>
        <p:style>
          <a:lnRef idx="0">
            <a:schemeClr val="accent1"/>
          </a:lnRef>
          <a:fillRef idx="3">
            <a:schemeClr val="accent1"/>
          </a:fillRef>
          <a:effectRef idx="3">
            <a:schemeClr val="accent1"/>
          </a:effectRef>
          <a:fontRef idx="minor">
            <a:schemeClr val="lt1"/>
          </a:fontRef>
        </p:style>
        <p:txBody>
          <a:bodyPr>
            <a:normAutofit/>
          </a:bodyPr>
          <a:lstStyle/>
          <a:p>
            <a:pPr marL="0" indent="0" algn="ctr">
              <a:buNone/>
            </a:pPr>
            <a:r>
              <a:rPr lang="en-US" sz="2400" b="1" dirty="0">
                <a:solidFill>
                  <a:schemeClr val="bg1"/>
                </a:solidFill>
              </a:rPr>
              <a:t>EXTENSION OF THE WAGE SUBSIDY PROGRAMME</a:t>
            </a:r>
            <a:endParaRPr lang="en-US" sz="2400" dirty="0">
              <a:solidFill>
                <a:schemeClr val="bg1"/>
              </a:solidFill>
            </a:endParaRPr>
          </a:p>
          <a:p>
            <a:pPr lvl="0"/>
            <a:r>
              <a:rPr lang="en-US" sz="2400" dirty="0"/>
              <a:t>Extension of three more months</a:t>
            </a:r>
          </a:p>
          <a:p>
            <a:pPr lvl="0"/>
            <a:r>
              <a:rPr lang="en-US" sz="2400" dirty="0"/>
              <a:t>Set at RM600 per worker, up to 200 workers in a company</a:t>
            </a:r>
          </a:p>
          <a:p>
            <a:pPr lvl="0"/>
            <a:r>
              <a:rPr lang="en-US" sz="2400" dirty="0"/>
              <a:t>For workers in sectors that were not allowed to operate during the CMCO, and were asked to go on unpaid leave, employers can request a wage subsidy, on the condition that the worker receives the subsidy directly.</a:t>
            </a:r>
          </a:p>
        </p:txBody>
      </p:sp>
    </p:spTree>
    <p:extLst>
      <p:ext uri="{BB962C8B-B14F-4D97-AF65-F5344CB8AC3E}">
        <p14:creationId xmlns:p14="http://schemas.microsoft.com/office/powerpoint/2010/main" val="26633823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9092" y="422599"/>
            <a:ext cx="4744614" cy="1210614"/>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PH"/>
          </a:p>
        </p:txBody>
      </p:sp>
      <p:sp>
        <p:nvSpPr>
          <p:cNvPr id="2" name="Title 1"/>
          <p:cNvSpPr>
            <a:spLocks noGrp="1"/>
          </p:cNvSpPr>
          <p:nvPr>
            <p:ph type="title"/>
          </p:nvPr>
        </p:nvSpPr>
        <p:spPr>
          <a:xfrm>
            <a:off x="672154" y="397906"/>
            <a:ext cx="10840914" cy="1260000"/>
          </a:xfrm>
        </p:spPr>
        <p:txBody>
          <a:bodyPr/>
          <a:lstStyle/>
          <a:p>
            <a:r>
              <a:rPr lang="en-US" dirty="0"/>
              <a:t>Zakat Institution</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53552691"/>
              </p:ext>
            </p:extLst>
          </p:nvPr>
        </p:nvGraphicFramePr>
        <p:xfrm>
          <a:off x="685800" y="1870075"/>
          <a:ext cx="10841038" cy="3758891"/>
        </p:xfrm>
        <a:graphic>
          <a:graphicData uri="http://schemas.openxmlformats.org/drawingml/2006/table">
            <a:tbl>
              <a:tblPr firstRow="1" bandRow="1">
                <a:tableStyleId>{D113A9D2-9D6B-4929-AA2D-F23B5EE8CBE7}</a:tableStyleId>
              </a:tblPr>
              <a:tblGrid>
                <a:gridCol w="3613680">
                  <a:extLst>
                    <a:ext uri="{9D8B030D-6E8A-4147-A177-3AD203B41FA5}">
                      <a16:colId xmlns:a16="http://schemas.microsoft.com/office/drawing/2014/main" val="2310658196"/>
                    </a:ext>
                  </a:extLst>
                </a:gridCol>
                <a:gridCol w="5151901">
                  <a:extLst>
                    <a:ext uri="{9D8B030D-6E8A-4147-A177-3AD203B41FA5}">
                      <a16:colId xmlns:a16="http://schemas.microsoft.com/office/drawing/2014/main" val="3100451372"/>
                    </a:ext>
                  </a:extLst>
                </a:gridCol>
                <a:gridCol w="2075457">
                  <a:extLst>
                    <a:ext uri="{9D8B030D-6E8A-4147-A177-3AD203B41FA5}">
                      <a16:colId xmlns:a16="http://schemas.microsoft.com/office/drawing/2014/main" val="209908234"/>
                    </a:ext>
                  </a:extLst>
                </a:gridCol>
              </a:tblGrid>
              <a:tr h="497531">
                <a:tc>
                  <a:txBody>
                    <a:bodyPr/>
                    <a:lstStyle/>
                    <a:p>
                      <a:pPr marL="0" marR="0">
                        <a:lnSpc>
                          <a:spcPct val="107000"/>
                        </a:lnSpc>
                        <a:spcBef>
                          <a:spcPts val="0"/>
                        </a:spcBef>
                        <a:spcAft>
                          <a:spcPts val="0"/>
                        </a:spcAft>
                      </a:pPr>
                      <a:r>
                        <a:rPr lang="en-US" sz="2000" dirty="0">
                          <a:solidFill>
                            <a:schemeClr val="bg1"/>
                          </a:solidFill>
                          <a:effectLst/>
                        </a:rPr>
                        <a:t>ASSISTANCE</a:t>
                      </a:r>
                      <a:r>
                        <a:rPr lang="en-US" sz="2000" baseline="0" dirty="0">
                          <a:solidFill>
                            <a:schemeClr val="bg1"/>
                          </a:solidFill>
                          <a:effectLst/>
                        </a:rPr>
                        <a:t> PROVIDE</a:t>
                      </a:r>
                      <a:endParaRPr lang="en-US" sz="20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70703" marR="70703" marT="0" marB="0"/>
                </a:tc>
                <a:tc>
                  <a:txBody>
                    <a:bodyPr/>
                    <a:lstStyle/>
                    <a:p>
                      <a:pPr marL="0" marR="0">
                        <a:lnSpc>
                          <a:spcPct val="107000"/>
                        </a:lnSpc>
                        <a:spcBef>
                          <a:spcPts val="0"/>
                        </a:spcBef>
                        <a:spcAft>
                          <a:spcPts val="0"/>
                        </a:spcAft>
                      </a:pPr>
                      <a:r>
                        <a:rPr lang="en-US" sz="2000" dirty="0">
                          <a:solidFill>
                            <a:schemeClr val="bg1"/>
                          </a:solidFill>
                          <a:effectLst/>
                        </a:rPr>
                        <a:t>ELIGIBLE</a:t>
                      </a:r>
                      <a:endParaRPr lang="en-US" sz="20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70703" marR="70703" marT="0" marB="0"/>
                </a:tc>
                <a:tc>
                  <a:txBody>
                    <a:bodyPr/>
                    <a:lstStyle/>
                    <a:p>
                      <a:pPr marL="0" marR="0">
                        <a:lnSpc>
                          <a:spcPct val="107000"/>
                        </a:lnSpc>
                        <a:spcBef>
                          <a:spcPts val="0"/>
                        </a:spcBef>
                        <a:spcAft>
                          <a:spcPts val="0"/>
                        </a:spcAft>
                      </a:pPr>
                      <a:r>
                        <a:rPr lang="en-US" sz="2000" dirty="0">
                          <a:solidFill>
                            <a:schemeClr val="bg1"/>
                          </a:solidFill>
                          <a:effectLst/>
                        </a:rPr>
                        <a:t>PERIOD</a:t>
                      </a:r>
                      <a:endParaRPr lang="en-US" sz="20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70703" marR="70703" marT="0" marB="0"/>
                </a:tc>
                <a:extLst>
                  <a:ext uri="{0D108BD9-81ED-4DB2-BD59-A6C34878D82A}">
                    <a16:rowId xmlns:a16="http://schemas.microsoft.com/office/drawing/2014/main" val="817598178"/>
                  </a:ext>
                </a:extLst>
              </a:tr>
              <a:tr h="514322">
                <a:tc>
                  <a:txBody>
                    <a:bodyPr/>
                    <a:lstStyle/>
                    <a:p>
                      <a:pPr marL="0" marR="0">
                        <a:lnSpc>
                          <a:spcPct val="107000"/>
                        </a:lnSpc>
                        <a:spcBef>
                          <a:spcPts val="0"/>
                        </a:spcBef>
                        <a:spcAft>
                          <a:spcPts val="0"/>
                        </a:spcAft>
                      </a:pPr>
                      <a:r>
                        <a:rPr lang="en-US" sz="2000" dirty="0">
                          <a:effectLst/>
                        </a:rPr>
                        <a:t>Electricity bill discount of 2%</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70703" marR="70703" marT="0" marB="0"/>
                </a:tc>
                <a:tc>
                  <a:txBody>
                    <a:bodyPr/>
                    <a:lstStyle/>
                    <a:p>
                      <a:pPr marL="0" marR="0">
                        <a:lnSpc>
                          <a:spcPct val="107000"/>
                        </a:lnSpc>
                        <a:spcBef>
                          <a:spcPts val="0"/>
                        </a:spcBef>
                        <a:spcAft>
                          <a:spcPts val="0"/>
                        </a:spcAft>
                      </a:pPr>
                      <a:r>
                        <a:rPr lang="en-US" sz="2000" dirty="0">
                          <a:effectLst/>
                        </a:rPr>
                        <a:t>Domestic users, as well as those in commercial, industrial and agriculture sectors</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70703" marR="70703" marT="0" marB="0"/>
                </a:tc>
                <a:tc>
                  <a:txBody>
                    <a:bodyPr/>
                    <a:lstStyle/>
                    <a:p>
                      <a:pPr marL="0" marR="0">
                        <a:lnSpc>
                          <a:spcPct val="107000"/>
                        </a:lnSpc>
                        <a:spcBef>
                          <a:spcPts val="0"/>
                        </a:spcBef>
                        <a:spcAft>
                          <a:spcPts val="0"/>
                        </a:spcAft>
                      </a:pPr>
                      <a:r>
                        <a:rPr lang="en-US" sz="2000" dirty="0">
                          <a:effectLst/>
                        </a:rPr>
                        <a:t>April 30 – September 30</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70703" marR="70703" marT="0" marB="0"/>
                </a:tc>
                <a:extLst>
                  <a:ext uri="{0D108BD9-81ED-4DB2-BD59-A6C34878D82A}">
                    <a16:rowId xmlns:a16="http://schemas.microsoft.com/office/drawing/2014/main" val="2738405035"/>
                  </a:ext>
                </a:extLst>
              </a:tr>
              <a:tr h="319883">
                <a:tc>
                  <a:txBody>
                    <a:bodyPr/>
                    <a:lstStyle/>
                    <a:p>
                      <a:pPr marL="0" marR="0">
                        <a:lnSpc>
                          <a:spcPct val="107000"/>
                        </a:lnSpc>
                        <a:spcBef>
                          <a:spcPts val="0"/>
                        </a:spcBef>
                        <a:spcAft>
                          <a:spcPts val="0"/>
                        </a:spcAft>
                      </a:pPr>
                      <a:r>
                        <a:rPr lang="en-US" sz="2000" dirty="0">
                          <a:effectLst/>
                        </a:rPr>
                        <a:t>RM500 zakat from Federal Territories Islamic Religious Council</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70703" marR="70703" marT="0" marB="0"/>
                </a:tc>
                <a:tc>
                  <a:txBody>
                    <a:bodyPr/>
                    <a:lstStyle/>
                    <a:p>
                      <a:pPr marL="0" marR="0">
                        <a:lnSpc>
                          <a:spcPct val="107000"/>
                        </a:lnSpc>
                        <a:spcBef>
                          <a:spcPts val="0"/>
                        </a:spcBef>
                        <a:spcAft>
                          <a:spcPts val="0"/>
                        </a:spcAft>
                      </a:pPr>
                      <a:r>
                        <a:rPr lang="en-US" sz="2000" dirty="0">
                          <a:effectLst/>
                        </a:rPr>
                        <a:t>Each </a:t>
                      </a:r>
                      <a:r>
                        <a:rPr lang="en-US" sz="2000" dirty="0" err="1">
                          <a:effectLst/>
                        </a:rPr>
                        <a:t>asnaf</a:t>
                      </a:r>
                      <a:r>
                        <a:rPr lang="en-US" sz="2000" dirty="0">
                          <a:effectLst/>
                        </a:rPr>
                        <a:t> person (those eligible to receive zakat) will receive RM500 in early April</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70703" marR="70703" marT="0" marB="0"/>
                </a:tc>
                <a:tc>
                  <a:txBody>
                    <a:bodyPr/>
                    <a:lstStyle/>
                    <a:p>
                      <a:pPr marL="0" marR="0">
                        <a:lnSpc>
                          <a:spcPct val="107000"/>
                        </a:lnSpc>
                        <a:spcBef>
                          <a:spcPts val="0"/>
                        </a:spcBef>
                        <a:spcAft>
                          <a:spcPts val="0"/>
                        </a:spcAft>
                      </a:pPr>
                      <a:r>
                        <a:rPr lang="en-US" sz="2000">
                          <a:effectLst/>
                        </a:rPr>
                        <a:t>April</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70703" marR="70703" marT="0" marB="0"/>
                </a:tc>
                <a:extLst>
                  <a:ext uri="{0D108BD9-81ED-4DB2-BD59-A6C34878D82A}">
                    <a16:rowId xmlns:a16="http://schemas.microsoft.com/office/drawing/2014/main" val="2010287743"/>
                  </a:ext>
                </a:extLst>
              </a:tr>
              <a:tr h="923028">
                <a:tc>
                  <a:txBody>
                    <a:bodyPr/>
                    <a:lstStyle/>
                    <a:p>
                      <a:pPr marL="0" marR="0">
                        <a:lnSpc>
                          <a:spcPct val="107000"/>
                        </a:lnSpc>
                        <a:spcBef>
                          <a:spcPts val="0"/>
                        </a:spcBef>
                        <a:spcAft>
                          <a:spcPts val="0"/>
                        </a:spcAft>
                      </a:pPr>
                      <a:r>
                        <a:rPr lang="en-US" sz="2000" dirty="0">
                          <a:effectLst/>
                        </a:rPr>
                        <a:t>RM200 to RM500 from </a:t>
                      </a:r>
                      <a:r>
                        <a:rPr lang="en-US" sz="2000" dirty="0" err="1">
                          <a:effectLst/>
                        </a:rPr>
                        <a:t>Lembaga</a:t>
                      </a:r>
                      <a:r>
                        <a:rPr lang="en-US" sz="2000" dirty="0">
                          <a:effectLst/>
                        </a:rPr>
                        <a:t> Zakat Selangor</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70703" marR="70703" marT="0" marB="0"/>
                </a:tc>
                <a:tc>
                  <a:txBody>
                    <a:bodyPr/>
                    <a:lstStyle/>
                    <a:p>
                      <a:pPr marL="0" marR="0">
                        <a:lnSpc>
                          <a:spcPct val="107000"/>
                        </a:lnSpc>
                        <a:spcBef>
                          <a:spcPts val="0"/>
                        </a:spcBef>
                        <a:spcAft>
                          <a:spcPts val="0"/>
                        </a:spcAft>
                      </a:pPr>
                      <a:r>
                        <a:rPr lang="en-US" sz="2000" dirty="0">
                          <a:effectLst/>
                        </a:rPr>
                        <a:t>Muslim applicants; Malaysian citizens or PR holders who have been staying in Selangor for at least three months; household income of below RM4,360; whose income was affected or lost due to the outbreak</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70703" marR="70703" marT="0" marB="0"/>
                </a:tc>
                <a:tc>
                  <a:txBody>
                    <a:bodyPr/>
                    <a:lstStyle/>
                    <a:p>
                      <a:pPr marL="0" marR="0">
                        <a:lnSpc>
                          <a:spcPct val="107000"/>
                        </a:lnSpc>
                        <a:spcBef>
                          <a:spcPts val="0"/>
                        </a:spcBef>
                        <a:spcAft>
                          <a:spcPts val="0"/>
                        </a:spcAft>
                      </a:pPr>
                      <a:r>
                        <a:rPr lang="en-US" sz="2000" dirty="0">
                          <a:effectLst/>
                        </a:rPr>
                        <a:t>April 6</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70703" marR="70703" marT="0" marB="0"/>
                </a:tc>
                <a:extLst>
                  <a:ext uri="{0D108BD9-81ED-4DB2-BD59-A6C34878D82A}">
                    <a16:rowId xmlns:a16="http://schemas.microsoft.com/office/drawing/2014/main" val="3653007531"/>
                  </a:ext>
                </a:extLst>
              </a:tr>
            </a:tbl>
          </a:graphicData>
        </a:graphic>
      </p:graphicFrame>
    </p:spTree>
    <p:extLst>
      <p:ext uri="{BB962C8B-B14F-4D97-AF65-F5344CB8AC3E}">
        <p14:creationId xmlns:p14="http://schemas.microsoft.com/office/powerpoint/2010/main" val="18674398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65496" y="1883391"/>
            <a:ext cx="10515600" cy="3880968"/>
          </a:xfrm>
          <a:prstGeom prst="roundRect">
            <a:avLst/>
          </a:prstGeom>
        </p:spPr>
        <p:style>
          <a:lnRef idx="0">
            <a:schemeClr val="accent3"/>
          </a:lnRef>
          <a:fillRef idx="3">
            <a:schemeClr val="accent3"/>
          </a:fillRef>
          <a:effectRef idx="3">
            <a:schemeClr val="accent3"/>
          </a:effectRef>
          <a:fontRef idx="minor">
            <a:schemeClr val="lt1"/>
          </a:fontRef>
        </p:style>
        <p:txBody>
          <a:bodyPr>
            <a:normAutofit fontScale="90000"/>
          </a:bodyPr>
          <a:lstStyle/>
          <a:p>
            <a:br>
              <a:rPr lang="en-US" dirty="0"/>
            </a:br>
            <a:r>
              <a:rPr lang="en-US" sz="2400" dirty="0"/>
              <a:t>BNM. (2020).</a:t>
            </a:r>
            <a:r>
              <a:rPr lang="en-US" sz="2000" b="1" dirty="0"/>
              <a:t>Measures to Assist Individuals, SMEs and Corporates Affected by COVID-19</a:t>
            </a:r>
            <a:br>
              <a:rPr lang="en-US" sz="2400" b="1" dirty="0"/>
            </a:br>
            <a:r>
              <a:rPr lang="en-US" sz="2400" dirty="0">
                <a:hlinkClick r:id="rId2"/>
              </a:rPr>
              <a:t>https://www.bnm.gov.my/index.php?ch=en_press&amp;pg=en_press&amp;ac=5018</a:t>
            </a:r>
            <a:br>
              <a:rPr lang="en-US" sz="2400" dirty="0"/>
            </a:br>
            <a:br>
              <a:rPr lang="en-US" sz="2400" dirty="0"/>
            </a:br>
            <a:r>
              <a:rPr lang="en-US" sz="2400" dirty="0"/>
              <a:t> Source: </a:t>
            </a:r>
            <a:r>
              <a:rPr lang="en-US" sz="2400" dirty="0">
                <a:hlinkClick r:id="rId3"/>
              </a:rPr>
              <a:t>https://www.imoney.my/articles/coronavirus-impact-malaysia</a:t>
            </a:r>
            <a:br>
              <a:rPr lang="en-US" sz="2400" dirty="0"/>
            </a:br>
            <a:endParaRPr lang="en-US" dirty="0"/>
          </a:p>
        </p:txBody>
      </p:sp>
      <p:sp>
        <p:nvSpPr>
          <p:cNvPr id="4" name="Rounded Rectangle 3"/>
          <p:cNvSpPr/>
          <p:nvPr/>
        </p:nvSpPr>
        <p:spPr>
          <a:xfrm>
            <a:off x="-309092" y="422599"/>
            <a:ext cx="3516316" cy="1210614"/>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r"/>
            <a:r>
              <a:rPr lang="en-US" sz="3000" dirty="0"/>
              <a:t>REFERENCES</a:t>
            </a:r>
            <a:endParaRPr lang="en-PH" sz="3000" dirty="0"/>
          </a:p>
        </p:txBody>
      </p:sp>
    </p:spTree>
    <p:extLst>
      <p:ext uri="{BB962C8B-B14F-4D97-AF65-F5344CB8AC3E}">
        <p14:creationId xmlns:p14="http://schemas.microsoft.com/office/powerpoint/2010/main" val="2575570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9091" y="422599"/>
            <a:ext cx="3812145" cy="1210614"/>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PH"/>
          </a:p>
        </p:txBody>
      </p:sp>
      <p:sp>
        <p:nvSpPr>
          <p:cNvPr id="2" name="Title 1"/>
          <p:cNvSpPr>
            <a:spLocks noGrp="1"/>
          </p:cNvSpPr>
          <p:nvPr>
            <p:ph type="title"/>
          </p:nvPr>
        </p:nvSpPr>
        <p:spPr>
          <a:xfrm>
            <a:off x="685801" y="397906"/>
            <a:ext cx="3061951" cy="1260000"/>
          </a:xfrm>
        </p:spPr>
        <p:txBody>
          <a:bodyPr/>
          <a:lstStyle/>
          <a:p>
            <a:r>
              <a:rPr lang="en-US" dirty="0"/>
              <a:t>Continue…</a:t>
            </a:r>
          </a:p>
        </p:txBody>
      </p:sp>
      <p:sp>
        <p:nvSpPr>
          <p:cNvPr id="5" name="Rounded Rectangle 4"/>
          <p:cNvSpPr/>
          <p:nvPr/>
        </p:nvSpPr>
        <p:spPr>
          <a:xfrm>
            <a:off x="685801" y="2949261"/>
            <a:ext cx="2971799" cy="2910625"/>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dirty="0"/>
              <a:t>COVID 19 Pandemic and financial shock to people globally</a:t>
            </a:r>
            <a:r>
              <a:rPr lang="en-PH" sz="2400" dirty="0"/>
              <a:t>.</a:t>
            </a:r>
            <a:endParaRPr lang="en-US" sz="2400" dirty="0"/>
          </a:p>
        </p:txBody>
      </p:sp>
      <p:sp>
        <p:nvSpPr>
          <p:cNvPr id="6" name="Rounded Rectangle 5"/>
          <p:cNvSpPr/>
          <p:nvPr/>
        </p:nvSpPr>
        <p:spPr>
          <a:xfrm>
            <a:off x="3967767" y="2421228"/>
            <a:ext cx="2971799" cy="3438658"/>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dirty="0"/>
              <a:t>over 60% of the people only have enough savings to last them for less than 6 months in the event of loss of income. </a:t>
            </a:r>
          </a:p>
        </p:txBody>
      </p:sp>
      <p:sp>
        <p:nvSpPr>
          <p:cNvPr id="7" name="Rounded Rectangle 6"/>
          <p:cNvSpPr/>
          <p:nvPr/>
        </p:nvSpPr>
        <p:spPr>
          <a:xfrm>
            <a:off x="7249733" y="1859811"/>
            <a:ext cx="3735946" cy="4000075"/>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just"/>
            <a:r>
              <a:rPr lang="en-US" sz="2400" dirty="0"/>
              <a:t> It is also reported that only 10.8% of urban Malaysian households have enough savings to withstand ‘financial shocks’ resulting from events such as job loss, and economic crisis, physical impairment and death. </a:t>
            </a:r>
          </a:p>
        </p:txBody>
      </p:sp>
    </p:spTree>
    <p:extLst>
      <p:ext uri="{BB962C8B-B14F-4D97-AF65-F5344CB8AC3E}">
        <p14:creationId xmlns:p14="http://schemas.microsoft.com/office/powerpoint/2010/main" val="6803685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10840914" cy="5536676"/>
          </a:xfrm>
        </p:spPr>
        <p:txBody>
          <a:bodyPr/>
          <a:lstStyle/>
          <a:p>
            <a:pPr algn="ctr"/>
            <a:r>
              <a:rPr lang="en-US" dirty="0"/>
              <a:t>Thank you</a:t>
            </a:r>
            <a:br>
              <a:rPr lang="en-US" dirty="0"/>
            </a:br>
            <a:r>
              <a:rPr lang="en-US" cap="none" dirty="0">
                <a:hlinkClick r:id="rId2"/>
              </a:rPr>
              <a:t>habzak@iium.edu.my</a:t>
            </a:r>
            <a:br>
              <a:rPr lang="en-US" cap="none" dirty="0"/>
            </a:br>
            <a:r>
              <a:rPr lang="en-US" dirty="0" err="1"/>
              <a:t>iium</a:t>
            </a:r>
            <a:r>
              <a:rPr lang="en-US" dirty="0"/>
              <a:t> institute of Islamic banking and finance</a:t>
            </a:r>
          </a:p>
        </p:txBody>
      </p:sp>
    </p:spTree>
    <p:extLst>
      <p:ext uri="{BB962C8B-B14F-4D97-AF65-F5344CB8AC3E}">
        <p14:creationId xmlns:p14="http://schemas.microsoft.com/office/powerpoint/2010/main" val="367266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9091" y="422599"/>
            <a:ext cx="9942488" cy="1210614"/>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PH"/>
          </a:p>
        </p:txBody>
      </p:sp>
      <p:sp>
        <p:nvSpPr>
          <p:cNvPr id="2" name="Title 1"/>
          <p:cNvSpPr>
            <a:spLocks noGrp="1"/>
          </p:cNvSpPr>
          <p:nvPr>
            <p:ph type="title"/>
          </p:nvPr>
        </p:nvSpPr>
        <p:spPr>
          <a:xfrm>
            <a:off x="685801" y="397906"/>
            <a:ext cx="10840914" cy="1260000"/>
          </a:xfrm>
        </p:spPr>
        <p:txBody>
          <a:bodyPr/>
          <a:lstStyle/>
          <a:p>
            <a:r>
              <a:rPr lang="en-US" dirty="0"/>
              <a:t>Financial implication of COVID 19 in Malaysia</a:t>
            </a:r>
          </a:p>
        </p:txBody>
      </p:sp>
      <p:sp>
        <p:nvSpPr>
          <p:cNvPr id="3" name="Content Placeholder 2"/>
          <p:cNvSpPr>
            <a:spLocks noGrp="1"/>
          </p:cNvSpPr>
          <p:nvPr>
            <p:ph idx="1"/>
          </p:nvPr>
        </p:nvSpPr>
        <p:spPr>
          <a:xfrm>
            <a:off x="685801" y="2230209"/>
            <a:ext cx="10840914" cy="3921600"/>
          </a:xfrm>
        </p:spPr>
        <p:txBody>
          <a:bodyPr>
            <a:normAutofit/>
          </a:bodyPr>
          <a:lstStyle/>
          <a:p>
            <a:pPr algn="just"/>
            <a:endParaRPr lang="en-US" dirty="0"/>
          </a:p>
          <a:p>
            <a:pPr marL="0" indent="0">
              <a:buNone/>
            </a:pPr>
            <a:endParaRPr lang="en-US" dirty="0"/>
          </a:p>
        </p:txBody>
      </p:sp>
      <p:graphicFrame>
        <p:nvGraphicFramePr>
          <p:cNvPr id="5" name="Diagram 4"/>
          <p:cNvGraphicFramePr/>
          <p:nvPr>
            <p:extLst>
              <p:ext uri="{D42A27DB-BD31-4B8C-83A1-F6EECF244321}">
                <p14:modId xmlns:p14="http://schemas.microsoft.com/office/powerpoint/2010/main" val="1984194210"/>
              </p:ext>
            </p:extLst>
          </p:nvPr>
        </p:nvGraphicFramePr>
        <p:xfrm>
          <a:off x="2231327" y="1959361"/>
          <a:ext cx="9810481" cy="4463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ounded Rectangle 5"/>
          <p:cNvSpPr/>
          <p:nvPr/>
        </p:nvSpPr>
        <p:spPr>
          <a:xfrm>
            <a:off x="218943" y="1953039"/>
            <a:ext cx="3103807" cy="1253800"/>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b="1" dirty="0">
                <a:solidFill>
                  <a:schemeClr val="bg1"/>
                </a:solidFill>
              </a:rPr>
              <a:t>Financial obligation VS No liquidity</a:t>
            </a:r>
          </a:p>
        </p:txBody>
      </p:sp>
    </p:spTree>
    <p:extLst>
      <p:ext uri="{BB962C8B-B14F-4D97-AF65-F5344CB8AC3E}">
        <p14:creationId xmlns:p14="http://schemas.microsoft.com/office/powerpoint/2010/main" val="217077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09091" y="422599"/>
            <a:ext cx="5743976" cy="1210614"/>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PH"/>
          </a:p>
        </p:txBody>
      </p:sp>
      <p:sp>
        <p:nvSpPr>
          <p:cNvPr id="2" name="Title 1"/>
          <p:cNvSpPr>
            <a:spLocks noGrp="1"/>
          </p:cNvSpPr>
          <p:nvPr>
            <p:ph type="title"/>
          </p:nvPr>
        </p:nvSpPr>
        <p:spPr>
          <a:xfrm>
            <a:off x="685801" y="422599"/>
            <a:ext cx="4749084" cy="1260000"/>
          </a:xfrm>
        </p:spPr>
        <p:txBody>
          <a:bodyPr/>
          <a:lstStyle/>
          <a:p>
            <a:r>
              <a:rPr lang="en-US" dirty="0"/>
              <a:t>MOST AFFECTED SECTORS</a:t>
            </a:r>
          </a:p>
        </p:txBody>
      </p:sp>
      <p:sp>
        <p:nvSpPr>
          <p:cNvPr id="3" name="Content Placeholder 2"/>
          <p:cNvSpPr>
            <a:spLocks noGrp="1"/>
          </p:cNvSpPr>
          <p:nvPr>
            <p:ph idx="1"/>
          </p:nvPr>
        </p:nvSpPr>
        <p:spPr>
          <a:xfrm>
            <a:off x="389587" y="1830964"/>
            <a:ext cx="5045298" cy="4609724"/>
          </a:xfrm>
          <a:prstGeom prst="roundRect">
            <a:avLst/>
          </a:prstGeom>
        </p:spPr>
        <p:style>
          <a:lnRef idx="0">
            <a:schemeClr val="accent1"/>
          </a:lnRef>
          <a:fillRef idx="3">
            <a:schemeClr val="accent1"/>
          </a:fillRef>
          <a:effectRef idx="3">
            <a:schemeClr val="accent1"/>
          </a:effectRef>
          <a:fontRef idx="minor">
            <a:schemeClr val="lt1"/>
          </a:fontRef>
        </p:style>
        <p:txBody>
          <a:bodyPr>
            <a:normAutofit fontScale="92500" lnSpcReduction="10000"/>
          </a:bodyPr>
          <a:lstStyle/>
          <a:p>
            <a:pPr algn="just"/>
            <a:r>
              <a:rPr lang="en-US" sz="2800" b="1" dirty="0">
                <a:solidFill>
                  <a:schemeClr val="bg1"/>
                </a:solidFill>
              </a:rPr>
              <a:t>AVIATION AND TOURISM </a:t>
            </a:r>
          </a:p>
          <a:p>
            <a:pPr algn="just"/>
            <a:r>
              <a:rPr lang="en-US" sz="2400" dirty="0"/>
              <a:t>Aviation sector: lost USD 113 Billion 2020</a:t>
            </a:r>
          </a:p>
          <a:p>
            <a:pPr algn="just"/>
            <a:r>
              <a:rPr lang="en-US" sz="2400" dirty="0"/>
              <a:t>Source: IATA</a:t>
            </a:r>
          </a:p>
          <a:p>
            <a:pPr algn="just"/>
            <a:r>
              <a:rPr lang="en-US" sz="2400" dirty="0"/>
              <a:t>Airlines were among some of the most battered stocks this year. </a:t>
            </a:r>
            <a:br>
              <a:rPr lang="en-US" sz="2400" dirty="0"/>
            </a:br>
            <a:r>
              <a:rPr lang="en-US" sz="2400" dirty="0" err="1"/>
              <a:t>AirAsia</a:t>
            </a:r>
            <a:r>
              <a:rPr lang="en-US" sz="2400" dirty="0"/>
              <a:t> Group </a:t>
            </a:r>
            <a:r>
              <a:rPr lang="en-US" sz="2400" dirty="0" err="1"/>
              <a:t>Bhd’s</a:t>
            </a:r>
            <a:r>
              <a:rPr lang="en-US" sz="2400" dirty="0"/>
              <a:t> stock plummeted 63% since the start of January, while Malaysia Airport Holdings </a:t>
            </a:r>
            <a:r>
              <a:rPr lang="en-US" sz="2400" dirty="0" err="1"/>
              <a:t>Bhd</a:t>
            </a:r>
            <a:r>
              <a:rPr lang="en-US" sz="2400" dirty="0"/>
              <a:t> fell 39% in the same period.</a:t>
            </a:r>
          </a:p>
          <a:p>
            <a:endParaRPr lang="en-US" dirty="0"/>
          </a:p>
        </p:txBody>
      </p:sp>
      <p:pic>
        <p:nvPicPr>
          <p:cNvPr id="4" name="Picture 3" descr="Air India to charge commercial fares for stranded Indians - The Hindu"/>
          <p:cNvPicPr/>
          <p:nvPr/>
        </p:nvPicPr>
        <p:blipFill>
          <a:blip r:embed="rId2">
            <a:extLst>
              <a:ext uri="{28A0092B-C50C-407E-A947-70E740481C1C}">
                <a14:useLocalDpi xmlns:a14="http://schemas.microsoft.com/office/drawing/2010/main" val="0"/>
              </a:ext>
            </a:extLst>
          </a:blip>
          <a:srcRect/>
          <a:stretch>
            <a:fillRect/>
          </a:stretch>
        </p:blipFill>
        <p:spPr bwMode="auto">
          <a:xfrm>
            <a:off x="5743977" y="452263"/>
            <a:ext cx="5911404" cy="2857607"/>
          </a:xfrm>
          <a:prstGeom prst="roundRect">
            <a:avLst>
              <a:gd name="adj" fmla="val 16667"/>
            </a:avLst>
          </a:prstGeom>
          <a:ln w="76200">
            <a:solidFill>
              <a:schemeClr val="accent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descr="Travel and tourism illustration with resort and sightseeing ..."/>
          <p:cNvPicPr/>
          <p:nvPr/>
        </p:nvPicPr>
        <p:blipFill>
          <a:blip r:embed="rId3">
            <a:extLst>
              <a:ext uri="{28A0092B-C50C-407E-A947-70E740481C1C}">
                <a14:useLocalDpi xmlns:a14="http://schemas.microsoft.com/office/drawing/2010/main" val="0"/>
              </a:ext>
            </a:extLst>
          </a:blip>
          <a:srcRect/>
          <a:stretch>
            <a:fillRect/>
          </a:stretch>
        </p:blipFill>
        <p:spPr bwMode="auto">
          <a:xfrm>
            <a:off x="5743977" y="3528811"/>
            <a:ext cx="5911404" cy="2821725"/>
          </a:xfrm>
          <a:prstGeom prst="roundRect">
            <a:avLst>
              <a:gd name="adj" fmla="val 16667"/>
            </a:avLst>
          </a:prstGeom>
          <a:ln w="76200">
            <a:solidFill>
              <a:schemeClr val="accent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437931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9091" y="422599"/>
            <a:ext cx="4378815" cy="1210614"/>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PH"/>
          </a:p>
        </p:txBody>
      </p:sp>
      <p:sp>
        <p:nvSpPr>
          <p:cNvPr id="2" name="Title 1"/>
          <p:cNvSpPr>
            <a:spLocks noGrp="1"/>
          </p:cNvSpPr>
          <p:nvPr>
            <p:ph type="title"/>
          </p:nvPr>
        </p:nvSpPr>
        <p:spPr>
          <a:xfrm>
            <a:off x="685801" y="373213"/>
            <a:ext cx="3641500" cy="1260000"/>
          </a:xfrm>
        </p:spPr>
        <p:txBody>
          <a:bodyPr/>
          <a:lstStyle/>
          <a:p>
            <a:r>
              <a:rPr lang="en-US" dirty="0"/>
              <a:t>Tourism in Asia: </a:t>
            </a:r>
          </a:p>
        </p:txBody>
      </p:sp>
      <p:sp>
        <p:nvSpPr>
          <p:cNvPr id="3" name="Content Placeholder 2"/>
          <p:cNvSpPr>
            <a:spLocks noGrp="1"/>
          </p:cNvSpPr>
          <p:nvPr>
            <p:ph idx="1"/>
          </p:nvPr>
        </p:nvSpPr>
        <p:spPr>
          <a:xfrm>
            <a:off x="685801" y="1869600"/>
            <a:ext cx="10840914" cy="4183469"/>
          </a:xfrm>
          <a:prstGeom prst="roundRect">
            <a:avLst/>
          </a:prstGeom>
        </p:spPr>
        <p:style>
          <a:lnRef idx="0">
            <a:schemeClr val="accent1"/>
          </a:lnRef>
          <a:fillRef idx="3">
            <a:schemeClr val="accent1"/>
          </a:fillRef>
          <a:effectRef idx="3">
            <a:schemeClr val="accent1"/>
          </a:effectRef>
          <a:fontRef idx="minor">
            <a:schemeClr val="lt1"/>
          </a:fontRef>
        </p:style>
        <p:txBody>
          <a:bodyPr>
            <a:noAutofit/>
          </a:bodyPr>
          <a:lstStyle/>
          <a:p>
            <a:pPr algn="just"/>
            <a:r>
              <a:rPr lang="en-US" sz="2400" b="1" dirty="0">
                <a:solidFill>
                  <a:sysClr val="windowText" lastClr="000000"/>
                </a:solidFill>
              </a:rPr>
              <a:t>The Southeast Asian country </a:t>
            </a:r>
            <a:r>
              <a:rPr lang="en-US" sz="2400" dirty="0"/>
              <a:t>was expecting around 30 million tourists and revenues of a solid €20 billion ($21.5 billion). However, the COVID-19 pandemic has put a damper on all of this, particularly affecting the more than 3.5 million people working in the tourism industry.</a:t>
            </a:r>
          </a:p>
          <a:p>
            <a:pPr algn="just"/>
            <a:r>
              <a:rPr lang="en-US" sz="2400" b="1" dirty="0">
                <a:solidFill>
                  <a:sysClr val="windowText" lastClr="000000"/>
                </a:solidFill>
              </a:rPr>
              <a:t>Yap Lip Seng</a:t>
            </a:r>
            <a:r>
              <a:rPr lang="en-US" sz="2400" dirty="0"/>
              <a:t>, CEO of the Malaysian Hotel Association says "It can be said that </a:t>
            </a:r>
            <a:r>
              <a:rPr lang="en-US" sz="2400" b="1" dirty="0">
                <a:solidFill>
                  <a:sysClr val="windowText" lastClr="000000"/>
                </a:solidFill>
              </a:rPr>
              <a:t>Malaysia will lose at least 60% </a:t>
            </a:r>
            <a:r>
              <a:rPr lang="en-US" sz="2400" dirty="0"/>
              <a:t>of its tourism business by 2020,". </a:t>
            </a:r>
          </a:p>
          <a:p>
            <a:pPr algn="just"/>
            <a:r>
              <a:rPr lang="en-US" sz="2400" b="1" dirty="0">
                <a:solidFill>
                  <a:sysClr val="windowText" lastClr="000000"/>
                </a:solidFill>
              </a:rPr>
              <a:t>The result</a:t>
            </a:r>
            <a:r>
              <a:rPr lang="en-US" sz="2400" b="1" dirty="0"/>
              <a:t>: </a:t>
            </a:r>
            <a:r>
              <a:rPr lang="en-US" sz="2400" dirty="0"/>
              <a:t>wage cuts and unpaid holidays. This is the only chance to save jobs. But often, smaller hotels cannot afford this. Thousands of employees in the industry will find themselves on the street.</a:t>
            </a:r>
          </a:p>
          <a:p>
            <a:pPr algn="just"/>
            <a:endParaRPr lang="en-US" sz="2400" dirty="0"/>
          </a:p>
        </p:txBody>
      </p:sp>
    </p:spTree>
    <p:extLst>
      <p:ext uri="{BB962C8B-B14F-4D97-AF65-F5344CB8AC3E}">
        <p14:creationId xmlns:p14="http://schemas.microsoft.com/office/powerpoint/2010/main" val="3131322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9091" y="422599"/>
            <a:ext cx="3593204" cy="1210614"/>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PH"/>
          </a:p>
        </p:txBody>
      </p:sp>
      <p:sp>
        <p:nvSpPr>
          <p:cNvPr id="2" name="Title 1"/>
          <p:cNvSpPr>
            <a:spLocks noGrp="1"/>
          </p:cNvSpPr>
          <p:nvPr>
            <p:ph type="title"/>
          </p:nvPr>
        </p:nvSpPr>
        <p:spPr>
          <a:xfrm>
            <a:off x="685801" y="397906"/>
            <a:ext cx="2327855" cy="1260000"/>
          </a:xfrm>
        </p:spPr>
        <p:txBody>
          <a:bodyPr/>
          <a:lstStyle/>
          <a:p>
            <a:r>
              <a:rPr lang="en-US" dirty="0"/>
              <a:t>Tourism….</a:t>
            </a:r>
          </a:p>
        </p:txBody>
      </p:sp>
      <p:sp>
        <p:nvSpPr>
          <p:cNvPr id="3" name="Content Placeholder 2"/>
          <p:cNvSpPr>
            <a:spLocks noGrp="1"/>
          </p:cNvSpPr>
          <p:nvPr>
            <p:ph idx="1"/>
          </p:nvPr>
        </p:nvSpPr>
        <p:spPr>
          <a:xfrm>
            <a:off x="360609" y="1746171"/>
            <a:ext cx="11449318" cy="1232096"/>
          </a:xfrm>
          <a:prstGeom prst="roundRect">
            <a:avLst/>
          </a:prstGeom>
        </p:spPr>
        <p:style>
          <a:lnRef idx="0">
            <a:schemeClr val="accent1"/>
          </a:lnRef>
          <a:fillRef idx="3">
            <a:schemeClr val="accent1"/>
          </a:fillRef>
          <a:effectRef idx="3">
            <a:schemeClr val="accent1"/>
          </a:effectRef>
          <a:fontRef idx="minor">
            <a:schemeClr val="lt1"/>
          </a:fontRef>
        </p:style>
        <p:txBody>
          <a:bodyPr>
            <a:noAutofit/>
          </a:bodyPr>
          <a:lstStyle/>
          <a:p>
            <a:pPr algn="just"/>
            <a:r>
              <a:rPr lang="en-US" sz="2000" dirty="0"/>
              <a:t>To support the businesses, some hotels are being used as quarantine centers for Malaysians returning from abroad. The government promised the equivalent of €30 per room per night. More than 23,000 rooms appeared on the list. They were nevertheless not fully occupied.</a:t>
            </a:r>
          </a:p>
        </p:txBody>
      </p:sp>
      <p:sp>
        <p:nvSpPr>
          <p:cNvPr id="5" name="Content Placeholder 2"/>
          <p:cNvSpPr txBox="1">
            <a:spLocks/>
          </p:cNvSpPr>
          <p:nvPr/>
        </p:nvSpPr>
        <p:spPr bwMode="white">
          <a:xfrm>
            <a:off x="360609" y="3091225"/>
            <a:ext cx="11449318" cy="1714229"/>
          </a:xfrm>
          <a:prstGeom prst="round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lt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lt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lt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lt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lt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lt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lt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lt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lt1"/>
                </a:solidFill>
                <a:effectLst/>
                <a:latin typeface="+mn-lt"/>
                <a:ea typeface="+mn-ea"/>
                <a:cs typeface="+mn-cs"/>
              </a:defRPr>
            </a:lvl9pPr>
          </a:lstStyle>
          <a:p>
            <a:pPr algn="just"/>
            <a:r>
              <a:rPr lang="en-US" sz="2000" dirty="0"/>
              <a:t>The Malaysian hotel association therefore assumes that the emergency scheme will not lead to a significant upswing: "It still helps the participating hotels, considering that there is almost no income at all during this period," Yap says. Around 35% of hotels in Malaysia had to close temporarily. According to a survey, around 15% of the hotels believe that they will not survive the coronavirus crisis and will have to close completely.</a:t>
            </a:r>
          </a:p>
        </p:txBody>
      </p:sp>
      <p:sp>
        <p:nvSpPr>
          <p:cNvPr id="6" name="Content Placeholder 2"/>
          <p:cNvSpPr txBox="1">
            <a:spLocks/>
          </p:cNvSpPr>
          <p:nvPr/>
        </p:nvSpPr>
        <p:spPr bwMode="white">
          <a:xfrm>
            <a:off x="360609" y="4912206"/>
            <a:ext cx="3051221" cy="1771929"/>
          </a:xfrm>
          <a:prstGeom prst="round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lt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lt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lt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lt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lt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lt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lt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lt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lt1"/>
                </a:solidFill>
                <a:effectLst/>
                <a:latin typeface="+mn-lt"/>
                <a:ea typeface="+mn-ea"/>
                <a:cs typeface="+mn-cs"/>
              </a:defRPr>
            </a:lvl9pPr>
          </a:lstStyle>
          <a:p>
            <a:pPr algn="just"/>
            <a:r>
              <a:rPr lang="en-US" sz="2000" dirty="0"/>
              <a:t>Tourism expected to lose USD13-50 Billion (Asian region will more affected almost 12% to 13%)</a:t>
            </a:r>
          </a:p>
        </p:txBody>
      </p:sp>
      <p:sp>
        <p:nvSpPr>
          <p:cNvPr id="7" name="Content Placeholder 2"/>
          <p:cNvSpPr txBox="1">
            <a:spLocks/>
          </p:cNvSpPr>
          <p:nvPr/>
        </p:nvSpPr>
        <p:spPr bwMode="white">
          <a:xfrm>
            <a:off x="3569596" y="4918412"/>
            <a:ext cx="2612263" cy="1765723"/>
          </a:xfrm>
          <a:prstGeom prst="round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lt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lt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lt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lt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lt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lt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lt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lt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lt1"/>
                </a:solidFill>
                <a:effectLst/>
                <a:latin typeface="+mn-lt"/>
                <a:ea typeface="+mn-ea"/>
                <a:cs typeface="+mn-cs"/>
              </a:defRPr>
            </a:lvl9pPr>
          </a:lstStyle>
          <a:p>
            <a:pPr algn="just"/>
            <a:r>
              <a:rPr lang="en-US" sz="2000" dirty="0"/>
              <a:t>Hotel reservation has declined 50% as at of April 2020. According to  IATA</a:t>
            </a:r>
          </a:p>
        </p:txBody>
      </p:sp>
      <p:sp>
        <p:nvSpPr>
          <p:cNvPr id="8" name="Content Placeholder 2"/>
          <p:cNvSpPr txBox="1">
            <a:spLocks/>
          </p:cNvSpPr>
          <p:nvPr/>
        </p:nvSpPr>
        <p:spPr bwMode="white">
          <a:xfrm>
            <a:off x="6339625" y="4912206"/>
            <a:ext cx="5470301" cy="1771929"/>
          </a:xfrm>
          <a:prstGeom prst="round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lt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lt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lt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lt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lt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lt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lt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lt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lt1"/>
                </a:solidFill>
                <a:effectLst/>
                <a:latin typeface="+mn-lt"/>
                <a:ea typeface="+mn-ea"/>
                <a:cs typeface="+mn-cs"/>
              </a:defRPr>
            </a:lvl9pPr>
          </a:lstStyle>
          <a:p>
            <a:pPr algn="just"/>
            <a:r>
              <a:rPr lang="en-US" sz="2000" dirty="0"/>
              <a:t>"It may take months for the tourism industry to recover from the effects of COVID-19 and we need all the help we can get to rebuild," said </a:t>
            </a:r>
            <a:r>
              <a:rPr lang="en-US" sz="2000" dirty="0" err="1"/>
              <a:t>Datuk</a:t>
            </a:r>
            <a:r>
              <a:rPr lang="en-US" sz="2000" dirty="0"/>
              <a:t> Musa </a:t>
            </a:r>
            <a:r>
              <a:rPr lang="en-US" sz="2000" dirty="0" err="1"/>
              <a:t>Yusof</a:t>
            </a:r>
            <a:r>
              <a:rPr lang="en-US" sz="2000" dirty="0"/>
              <a:t>, director general of Tourism Malaysia.</a:t>
            </a:r>
            <a:endParaRPr lang="en-US" sz="2000" u="sng" dirty="0">
              <a:solidFill>
                <a:srgbClr val="002060"/>
              </a:solidFill>
            </a:endParaRPr>
          </a:p>
        </p:txBody>
      </p:sp>
      <p:sp>
        <p:nvSpPr>
          <p:cNvPr id="9" name="Rectangle 8"/>
          <p:cNvSpPr/>
          <p:nvPr/>
        </p:nvSpPr>
        <p:spPr>
          <a:xfrm>
            <a:off x="6940107" y="566241"/>
            <a:ext cx="4766789" cy="923330"/>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wrap="square">
            <a:spAutoFit/>
          </a:bodyPr>
          <a:lstStyle/>
          <a:p>
            <a:pPr algn="just"/>
            <a:r>
              <a:rPr lang="en-US" dirty="0"/>
              <a:t>See: </a:t>
            </a:r>
            <a:r>
              <a:rPr lang="en-US" dirty="0">
                <a:solidFill>
                  <a:srgbClr val="002060"/>
                </a:solidFill>
                <a:hlinkClick r:id="rId2"/>
              </a:rPr>
              <a:t>https://www.dw.com/en/the-coronavirus-crisis-has-hit-tourism-in-malaysia-hard/a-53392776</a:t>
            </a:r>
            <a:endParaRPr lang="en-US" dirty="0">
              <a:solidFill>
                <a:srgbClr val="002060"/>
              </a:solidFill>
            </a:endParaRPr>
          </a:p>
        </p:txBody>
      </p:sp>
    </p:spTree>
    <p:extLst>
      <p:ext uri="{BB962C8B-B14F-4D97-AF65-F5344CB8AC3E}">
        <p14:creationId xmlns:p14="http://schemas.microsoft.com/office/powerpoint/2010/main" val="42121228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09092" y="422599"/>
            <a:ext cx="3760629" cy="1210614"/>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PH"/>
          </a:p>
        </p:txBody>
      </p:sp>
      <p:sp>
        <p:nvSpPr>
          <p:cNvPr id="2" name="Title 1"/>
          <p:cNvSpPr>
            <a:spLocks noGrp="1"/>
          </p:cNvSpPr>
          <p:nvPr>
            <p:ph type="title"/>
          </p:nvPr>
        </p:nvSpPr>
        <p:spPr>
          <a:xfrm>
            <a:off x="685801" y="422599"/>
            <a:ext cx="2598312" cy="1260000"/>
          </a:xfrm>
        </p:spPr>
        <p:txBody>
          <a:bodyPr/>
          <a:lstStyle/>
          <a:p>
            <a:r>
              <a:rPr lang="en-US" dirty="0"/>
              <a:t>SME SECTORS</a:t>
            </a:r>
          </a:p>
        </p:txBody>
      </p:sp>
      <p:sp>
        <p:nvSpPr>
          <p:cNvPr id="3" name="Content Placeholder 2"/>
          <p:cNvSpPr>
            <a:spLocks noGrp="1"/>
          </p:cNvSpPr>
          <p:nvPr>
            <p:ph idx="1"/>
          </p:nvPr>
        </p:nvSpPr>
        <p:spPr>
          <a:xfrm>
            <a:off x="685801" y="1869601"/>
            <a:ext cx="10840914" cy="2921340"/>
          </a:xfrm>
          <a:prstGeom prst="roundRect">
            <a:avLst/>
          </a:prstGeom>
        </p:spPr>
        <p:style>
          <a:lnRef idx="0">
            <a:schemeClr val="accent1"/>
          </a:lnRef>
          <a:fillRef idx="3">
            <a:schemeClr val="accent1"/>
          </a:fillRef>
          <a:effectRef idx="3">
            <a:schemeClr val="accent1"/>
          </a:effectRef>
          <a:fontRef idx="minor">
            <a:schemeClr val="lt1"/>
          </a:fontRef>
        </p:style>
        <p:txBody>
          <a:bodyPr>
            <a:noAutofit/>
          </a:bodyPr>
          <a:lstStyle/>
          <a:p>
            <a:pPr algn="just"/>
            <a:r>
              <a:rPr lang="en-US" sz="2400" dirty="0"/>
              <a:t>In Malaysia, SMEs account for 70% of employment. </a:t>
            </a:r>
          </a:p>
          <a:p>
            <a:pPr algn="just"/>
            <a:r>
              <a:rPr lang="en-US" sz="2400" dirty="0"/>
              <a:t>“The SME sector is crucial to the economy and may need further stimulation. Our proposal is double the RM10 billion stimulus to ensure the retrenchment of workers and closure of businesses is not worse than it is,” said MIER chairman Tan Sri </a:t>
            </a:r>
            <a:r>
              <a:rPr lang="en-US" sz="2400" dirty="0" err="1"/>
              <a:t>Dr</a:t>
            </a:r>
            <a:r>
              <a:rPr lang="en-US" sz="2400" dirty="0"/>
              <a:t> Kamal </a:t>
            </a:r>
            <a:r>
              <a:rPr lang="en-US" sz="2400" dirty="0" err="1"/>
              <a:t>Salih</a:t>
            </a:r>
            <a:r>
              <a:rPr lang="en-US" sz="2400" dirty="0"/>
              <a:t> during a webinar on its national economic outlook for 2020/21</a:t>
            </a:r>
          </a:p>
          <a:p>
            <a:pPr marL="0" indent="0" algn="just">
              <a:buNone/>
            </a:pPr>
            <a:endParaRPr lang="en-US" sz="2400" dirty="0"/>
          </a:p>
          <a:p>
            <a:r>
              <a:rPr lang="en-US" sz="2400" u="sng" dirty="0">
                <a:hlinkClick r:id="rId2"/>
              </a:rPr>
              <a:t>https://www.theedgemarkets.com/article/special-report-covid19-fallout-jobs-under-threat RETRIVED 11-06-2020</a:t>
            </a:r>
            <a:endParaRPr lang="en-US" sz="2400" dirty="0"/>
          </a:p>
          <a:p>
            <a:endParaRPr lang="en-US" sz="2400" dirty="0"/>
          </a:p>
        </p:txBody>
      </p:sp>
    </p:spTree>
    <p:extLst>
      <p:ext uri="{BB962C8B-B14F-4D97-AF65-F5344CB8AC3E}">
        <p14:creationId xmlns:p14="http://schemas.microsoft.com/office/powerpoint/2010/main" val="3156342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9091" y="422599"/>
            <a:ext cx="4340178" cy="1210614"/>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PH"/>
          </a:p>
        </p:txBody>
      </p:sp>
      <p:sp>
        <p:nvSpPr>
          <p:cNvPr id="2" name="Title 1"/>
          <p:cNvSpPr>
            <a:spLocks noGrp="1"/>
          </p:cNvSpPr>
          <p:nvPr>
            <p:ph type="title"/>
          </p:nvPr>
        </p:nvSpPr>
        <p:spPr>
          <a:xfrm>
            <a:off x="685801" y="422599"/>
            <a:ext cx="10840914" cy="1260000"/>
          </a:xfrm>
        </p:spPr>
        <p:txBody>
          <a:bodyPr/>
          <a:lstStyle/>
          <a:p>
            <a:r>
              <a:rPr lang="en-US" dirty="0"/>
              <a:t>UNEMPLOYMENT</a:t>
            </a:r>
          </a:p>
        </p:txBody>
      </p:sp>
      <p:sp>
        <p:nvSpPr>
          <p:cNvPr id="5" name="Rounded Rectangle 4"/>
          <p:cNvSpPr/>
          <p:nvPr/>
        </p:nvSpPr>
        <p:spPr>
          <a:xfrm>
            <a:off x="487253" y="1807335"/>
            <a:ext cx="11142370" cy="1528293"/>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dirty="0"/>
              <a:t>The employment outlook is looking bleak with </a:t>
            </a:r>
            <a:r>
              <a:rPr lang="en-US" sz="2000" b="1" dirty="0">
                <a:solidFill>
                  <a:schemeClr val="bg1"/>
                </a:solidFill>
              </a:rPr>
              <a:t>78.7% of </a:t>
            </a:r>
            <a:r>
              <a:rPr lang="en-US" sz="2000" dirty="0"/>
              <a:t>companies surveyed by the Federation of Malaysian Manufacturers saying they would have to lay off up to </a:t>
            </a:r>
            <a:r>
              <a:rPr lang="en-US" sz="2000" b="1" dirty="0">
                <a:solidFill>
                  <a:schemeClr val="bg1"/>
                </a:solidFill>
              </a:rPr>
              <a:t>30% of their employees</a:t>
            </a:r>
            <a:r>
              <a:rPr lang="en-US" sz="2000" dirty="0"/>
              <a:t>, </a:t>
            </a:r>
            <a:r>
              <a:rPr lang="en-US" sz="2000" b="1" dirty="0">
                <a:solidFill>
                  <a:schemeClr val="bg1"/>
                </a:solidFill>
              </a:rPr>
              <a:t>27% </a:t>
            </a:r>
            <a:r>
              <a:rPr lang="en-US" sz="2000" dirty="0"/>
              <a:t>indicating they would let go </a:t>
            </a:r>
            <a:r>
              <a:rPr lang="en-US" sz="2000" b="1" dirty="0">
                <a:solidFill>
                  <a:schemeClr val="bg1"/>
                </a:solidFill>
              </a:rPr>
              <a:t>21% to 30%, </a:t>
            </a:r>
            <a:r>
              <a:rPr lang="en-US" sz="2000" dirty="0"/>
              <a:t>and 22% between 11% and 20%. The survey was conducted from April 6 to 10, with </a:t>
            </a:r>
            <a:r>
              <a:rPr lang="en-US" sz="2000" b="1" dirty="0"/>
              <a:t>419 companies — mostly from the manufacturing sector — participating.</a:t>
            </a:r>
          </a:p>
          <a:p>
            <a:pPr algn="ctr"/>
            <a:endParaRPr lang="en-PH" dirty="0"/>
          </a:p>
        </p:txBody>
      </p:sp>
      <p:sp>
        <p:nvSpPr>
          <p:cNvPr id="6" name="Rounded Rectangle 5"/>
          <p:cNvSpPr/>
          <p:nvPr/>
        </p:nvSpPr>
        <p:spPr>
          <a:xfrm>
            <a:off x="535073" y="3633988"/>
            <a:ext cx="11142370" cy="2741053"/>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dirty="0"/>
              <a:t>“Malaysia’s household debt as a share of gross domestic product is high compared with its global emerging-market economy peer group. Households would find it more difficult to service their debt if they suffer a loss in income, either because they have lost their jobs or are working fewer hours. This could mean that households will spend less on other things, including local goods and services. In turn, this could mean weaker consumption and slower economic growth, which might mean even more job losses,” says </a:t>
            </a:r>
            <a:r>
              <a:rPr lang="en-US" sz="2400" dirty="0" err="1"/>
              <a:t>Roache</a:t>
            </a:r>
            <a:r>
              <a:rPr lang="en-US" sz="2400" dirty="0"/>
              <a:t>.</a:t>
            </a:r>
          </a:p>
        </p:txBody>
      </p:sp>
    </p:spTree>
    <p:extLst>
      <p:ext uri="{BB962C8B-B14F-4D97-AF65-F5344CB8AC3E}">
        <p14:creationId xmlns:p14="http://schemas.microsoft.com/office/powerpoint/2010/main" val="36804190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Corbel"/>
        <a:ea typeface=""/>
        <a:cs typeface=""/>
      </a:majorFont>
      <a:minorFont>
        <a:latin typeface="Corbel"/>
        <a:ea typeface=""/>
        <a:cs typeface=""/>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spDef>
      <a:spPr>
        <a:ln>
          <a:noFill/>
        </a:ln>
      </a:spPr>
      <a:bodyPr rtlCol="0" anchor="ctr"/>
      <a:lstStyle>
        <a:defPPr algn="ctr">
          <a:defRPr/>
        </a:defPPr>
      </a:lstStyle>
      <a:style>
        <a:lnRef idx="2">
          <a:schemeClr val="accent3">
            <a:shade val="50000"/>
          </a:schemeClr>
        </a:lnRef>
        <a:fillRef idx="1">
          <a:schemeClr val="accent3"/>
        </a:fillRef>
        <a:effectRef idx="0">
          <a:schemeClr val="accent3"/>
        </a:effectRef>
        <a:fontRef idx="minor">
          <a:schemeClr val="lt1"/>
        </a:fontRef>
      </a:style>
    </a:spDef>
  </a:objectDefaults>
  <a:extraClrSchemeLst/>
  <a:extLst>
    <a:ext uri="{05A4C25C-085E-4340-85A3-A5531E510DB2}">
      <thm15:themeFamily xmlns:thm15="http://schemas.microsoft.com/office/thememl/2012/main" name="Theme1" id="{2B928916-8CC7-4B86-A684-56140A2F9501}" vid="{BB66EE1B-7768-4F22-9BA3-81FE750B20C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1894</TotalTime>
  <Words>2565</Words>
  <Application>Microsoft Office PowerPoint</Application>
  <PresentationFormat>Widescreen</PresentationFormat>
  <Paragraphs>225</Paragraphs>
  <Slides>30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Arial Black</vt:lpstr>
      <vt:lpstr>Calibri</vt:lpstr>
      <vt:lpstr>Corbel</vt:lpstr>
      <vt:lpstr>Times New Roman</vt:lpstr>
      <vt:lpstr>Theme1</vt:lpstr>
      <vt:lpstr>PowerPoint Presentation</vt:lpstr>
      <vt:lpstr>INTRODUCTION AND BACKGROUND</vt:lpstr>
      <vt:lpstr>Continue…</vt:lpstr>
      <vt:lpstr>Financial implication of COVID 19 in Malaysia</vt:lpstr>
      <vt:lpstr>MOST AFFECTED SECTORS</vt:lpstr>
      <vt:lpstr>Tourism in Asia: </vt:lpstr>
      <vt:lpstr>Tourism….</vt:lpstr>
      <vt:lpstr>SME SECTORS</vt:lpstr>
      <vt:lpstr>UNEMPLOYMENT</vt:lpstr>
      <vt:lpstr>GOVERNMENT RESPONSES</vt:lpstr>
      <vt:lpstr>EMPLOYEE WHO ARE AFFECTED WITH COVID-19: STRATEGIS ON PLACE</vt:lpstr>
      <vt:lpstr>MCS STAGES AND BANK NEGARA ANNOUNCEMENT</vt:lpstr>
      <vt:lpstr>PowerPoint Presentation</vt:lpstr>
      <vt:lpstr>Deferment and Restructuring of Loans/Financing Facilities</vt:lpstr>
      <vt:lpstr>Deferment and Restructuring of Loans/Financing Facilities</vt:lpstr>
      <vt:lpstr>PowerPoint Presentation</vt:lpstr>
      <vt:lpstr>Banks innitiatives/assistance</vt:lpstr>
      <vt:lpstr>Banks innitiatives/assistance</vt:lpstr>
      <vt:lpstr>Banks innitiatives/assistance</vt:lpstr>
      <vt:lpstr>Takaful and Insurance sector</vt:lpstr>
      <vt:lpstr>Government support to Takaful sector</vt:lpstr>
      <vt:lpstr>PowerPoint Presentation</vt:lpstr>
      <vt:lpstr>PowerPoint Presentation</vt:lpstr>
      <vt:lpstr>PowerPoint Presentation</vt:lpstr>
      <vt:lpstr>Government approach to SME </vt:lpstr>
      <vt:lpstr>Government approach to SME </vt:lpstr>
      <vt:lpstr>June 5: PENJANA, RM35 billion package</vt:lpstr>
      <vt:lpstr>Zakat Institution</vt:lpstr>
      <vt:lpstr> BNM. (2020).Measures to Assist Individuals, SMEs and Corporates Affected by COVID-19 https://www.bnm.gov.my/index.php?ch=en_press&amp;pg=en_press&amp;ac=5018   Source: https://www.imoney.my/articles/coronavirus-impact-malaysia </vt:lpstr>
      <vt:lpstr>Thank you habzak@iium.edu.my iium institute of Islamic banking and finance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Habeebula Zakariyah</dc:creator>
  <cp:lastModifiedBy>Habeebula Zakariyah</cp:lastModifiedBy>
  <cp:revision>49</cp:revision>
  <dcterms:created xsi:type="dcterms:W3CDTF">2020-06-08T10:14:41Z</dcterms:created>
  <dcterms:modified xsi:type="dcterms:W3CDTF">2020-06-14T04:09:09Z</dcterms:modified>
</cp:coreProperties>
</file>